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85" r:id="rId5"/>
    <p:sldId id="259" r:id="rId6"/>
    <p:sldId id="270" r:id="rId7"/>
    <p:sldId id="271" r:id="rId8"/>
    <p:sldId id="272" r:id="rId9"/>
    <p:sldId id="278" r:id="rId10"/>
    <p:sldId id="286" r:id="rId11"/>
    <p:sldId id="260" r:id="rId12"/>
    <p:sldId id="291" r:id="rId13"/>
    <p:sldId id="292" r:id="rId14"/>
    <p:sldId id="287" r:id="rId15"/>
    <p:sldId id="261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8" r:id="rId28"/>
    <p:sldId id="289" r:id="rId29"/>
    <p:sldId id="262" r:id="rId30"/>
    <p:sldId id="263" r:id="rId31"/>
    <p:sldId id="264" r:id="rId32"/>
    <p:sldId id="265" r:id="rId33"/>
    <p:sldId id="267" r:id="rId34"/>
    <p:sldId id="266" r:id="rId35"/>
    <p:sldId id="268" r:id="rId36"/>
    <p:sldId id="29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A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4A7E5-C966-4705-BE86-3969B4245618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CD5F879-D6C4-4D42-AA4F-72DF01BE3C6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39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4A7E5-C966-4705-BE86-3969B4245618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F879-D6C4-4D42-AA4F-72DF01BE3C6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84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4A7E5-C966-4705-BE86-3969B4245618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F879-D6C4-4D42-AA4F-72DF01BE3C6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227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defRPr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4A7E5-C966-4705-BE86-3969B4245618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F879-D6C4-4D42-AA4F-72DF01BE3C6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631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4A7E5-C966-4705-BE86-3969B4245618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F879-D6C4-4D42-AA4F-72DF01BE3C6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72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4A7E5-C966-4705-BE86-3969B4245618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F879-D6C4-4D42-AA4F-72DF01BE3C6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75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4A7E5-C966-4705-BE86-3969B4245618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F879-D6C4-4D42-AA4F-72DF01BE3C6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57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4A7E5-C966-4705-BE86-3969B4245618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F879-D6C4-4D42-AA4F-72DF01BE3C6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145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4A7E5-C966-4705-BE86-3969B4245618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F879-D6C4-4D42-AA4F-72DF01BE3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982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4A7E5-C966-4705-BE86-3969B4245618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F879-D6C4-4D42-AA4F-72DF01BE3C6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826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354A7E5-C966-4705-BE86-3969B4245618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F879-D6C4-4D42-AA4F-72DF01BE3C6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076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4A7E5-C966-4705-BE86-3969B4245618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CD5F879-D6C4-4D42-AA4F-72DF01BE3C6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5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M-anUHTIxM" TargetMode="External"/><Relationship Id="rId2" Type="http://schemas.openxmlformats.org/officeDocument/2006/relationships/hyperlink" Target="https://youtu.be/7bDeZ2lB2uk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335E07-FEE3-4F9B-A750-669019D567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인공지능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(AI)</a:t>
            </a:r>
            <a:b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가위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바위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 게임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435055-6BC7-4848-8161-BC818A5AA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977771"/>
            <a:ext cx="8637072" cy="977621"/>
          </a:xfrm>
        </p:spPr>
        <p:txBody>
          <a:bodyPr>
            <a:normAutofit/>
          </a:bodyPr>
          <a:lstStyle/>
          <a:p>
            <a:pPr algn="r"/>
            <a:r>
              <a:rPr lang="ko-KR" altLang="en-US" sz="3600" b="1" dirty="0"/>
              <a:t>강수정</a:t>
            </a:r>
            <a:r>
              <a:rPr lang="en-US" altLang="ko-KR" sz="3600" b="1" dirty="0"/>
              <a:t>, </a:t>
            </a:r>
            <a:r>
              <a:rPr lang="ko-KR" altLang="en-US" sz="3600" b="1" dirty="0" err="1"/>
              <a:t>권선혁</a:t>
            </a:r>
            <a:r>
              <a:rPr lang="en-US" altLang="ko-KR" sz="3600" b="1" dirty="0"/>
              <a:t>, </a:t>
            </a:r>
            <a:r>
              <a:rPr lang="ko-KR" altLang="en-US" sz="3600" b="1" dirty="0"/>
              <a:t>오순희</a:t>
            </a:r>
          </a:p>
        </p:txBody>
      </p:sp>
    </p:spTree>
    <p:extLst>
      <p:ext uri="{BB962C8B-B14F-4D97-AF65-F5344CB8AC3E}">
        <p14:creationId xmlns:p14="http://schemas.microsoft.com/office/powerpoint/2010/main" val="81158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335E07-FEE3-4F9B-A750-669019D56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873998" cy="25414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가위</a:t>
            </a:r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바위</a:t>
            </a:r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 알고리즘 이해하기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435055-6BC7-4848-8161-BC818A5AA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977771"/>
            <a:ext cx="8637072" cy="977621"/>
          </a:xfrm>
        </p:spPr>
        <p:txBody>
          <a:bodyPr>
            <a:normAutofit/>
          </a:bodyPr>
          <a:lstStyle/>
          <a:p>
            <a:pPr algn="r"/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32642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4784E-320A-4077-B714-64C2534D2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가위</a:t>
            </a:r>
            <a:r>
              <a:rPr lang="en-US" altLang="ko-KR" dirty="0"/>
              <a:t>,</a:t>
            </a:r>
            <a:r>
              <a:rPr lang="ko-KR" altLang="en-US" dirty="0"/>
              <a:t>바위</a:t>
            </a:r>
            <a:r>
              <a:rPr lang="en-US" altLang="ko-KR" dirty="0"/>
              <a:t>,</a:t>
            </a:r>
            <a:r>
              <a:rPr lang="ko-KR" altLang="en-US" dirty="0"/>
              <a:t>보 알고리즘 이해하기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6270825"/>
              </p:ext>
            </p:extLst>
          </p:nvPr>
        </p:nvGraphicFramePr>
        <p:xfrm>
          <a:off x="1450479" y="2625725"/>
          <a:ext cx="9604374" cy="244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834">
                  <a:extLst>
                    <a:ext uri="{9D8B030D-6E8A-4147-A177-3AD203B41FA5}">
                      <a16:colId xmlns:a16="http://schemas.microsoft.com/office/drawing/2014/main" val="4109634118"/>
                    </a:ext>
                  </a:extLst>
                </a:gridCol>
                <a:gridCol w="2342834">
                  <a:extLst>
                    <a:ext uri="{9D8B030D-6E8A-4147-A177-3AD203B41FA5}">
                      <a16:colId xmlns:a16="http://schemas.microsoft.com/office/drawing/2014/main" val="2430103488"/>
                    </a:ext>
                  </a:extLst>
                </a:gridCol>
                <a:gridCol w="2342834">
                  <a:extLst>
                    <a:ext uri="{9D8B030D-6E8A-4147-A177-3AD203B41FA5}">
                      <a16:colId xmlns:a16="http://schemas.microsoft.com/office/drawing/2014/main" val="4277432753"/>
                    </a:ext>
                  </a:extLst>
                </a:gridCol>
                <a:gridCol w="1287936">
                  <a:extLst>
                    <a:ext uri="{9D8B030D-6E8A-4147-A177-3AD203B41FA5}">
                      <a16:colId xmlns:a16="http://schemas.microsoft.com/office/drawing/2014/main" val="744465553"/>
                    </a:ext>
                  </a:extLst>
                </a:gridCol>
                <a:gridCol w="1287936">
                  <a:extLst>
                    <a:ext uri="{9D8B030D-6E8A-4147-A177-3AD203B41FA5}">
                      <a16:colId xmlns:a16="http://schemas.microsoft.com/office/drawing/2014/main" val="2959247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smtClean="0">
                          <a:solidFill>
                            <a:schemeClr val="tx1"/>
                          </a:solidFill>
                        </a:rPr>
                        <a:t>가위</a:t>
                      </a:r>
                      <a:endParaRPr lang="ko-KR" altLang="en-US" sz="28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smtClean="0">
                          <a:solidFill>
                            <a:schemeClr val="tx1"/>
                          </a:solidFill>
                        </a:rPr>
                        <a:t>바위</a:t>
                      </a:r>
                      <a:endParaRPr lang="ko-KR" altLang="en-US" sz="28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smtClean="0">
                          <a:solidFill>
                            <a:schemeClr val="tx1"/>
                          </a:solidFill>
                        </a:rPr>
                        <a:t>보</a:t>
                      </a:r>
                      <a:endParaRPr lang="ko-KR" altLang="en-US" sz="28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87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391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smtClean="0">
                          <a:solidFill>
                            <a:schemeClr val="tx1"/>
                          </a:solidFill>
                        </a:rPr>
                        <a:t>무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smtClean="0">
                          <a:solidFill>
                            <a:schemeClr val="tx1"/>
                          </a:solidFill>
                        </a:rPr>
                        <a:t>승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smtClean="0">
                          <a:solidFill>
                            <a:schemeClr val="tx1"/>
                          </a:solidFill>
                        </a:rPr>
                        <a:t>패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smtClean="0">
                          <a:solidFill>
                            <a:schemeClr val="tx1"/>
                          </a:solidFill>
                        </a:rPr>
                        <a:t>가위</a:t>
                      </a:r>
                      <a:endParaRPr lang="ko-KR" altLang="en-US" sz="28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794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smtClean="0">
                          <a:solidFill>
                            <a:schemeClr val="tx1"/>
                          </a:solidFill>
                        </a:rPr>
                        <a:t>패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smtClean="0">
                          <a:solidFill>
                            <a:schemeClr val="tx1"/>
                          </a:solidFill>
                        </a:rPr>
                        <a:t>무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smtClean="0">
                          <a:solidFill>
                            <a:schemeClr val="tx1"/>
                          </a:solidFill>
                        </a:rPr>
                        <a:t>승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smtClean="0">
                          <a:solidFill>
                            <a:schemeClr val="tx1"/>
                          </a:solidFill>
                        </a:rPr>
                        <a:t>바위</a:t>
                      </a:r>
                      <a:endParaRPr lang="ko-KR" altLang="en-US" sz="28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581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smtClean="0">
                          <a:solidFill>
                            <a:schemeClr val="tx1"/>
                          </a:solidFill>
                        </a:rPr>
                        <a:t>승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smtClean="0">
                          <a:solidFill>
                            <a:schemeClr val="tx1"/>
                          </a:solidFill>
                        </a:rPr>
                        <a:t>패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smtClean="0">
                          <a:solidFill>
                            <a:schemeClr val="tx1"/>
                          </a:solidFill>
                        </a:rPr>
                        <a:t>무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smtClean="0">
                          <a:solidFill>
                            <a:schemeClr val="tx1"/>
                          </a:solidFill>
                        </a:rPr>
                        <a:t>보</a:t>
                      </a:r>
                      <a:endParaRPr lang="ko-KR" altLang="en-US" sz="28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94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76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4784E-320A-4077-B714-64C2534D2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가위</a:t>
            </a:r>
            <a:r>
              <a:rPr lang="en-US" altLang="ko-KR" dirty="0"/>
              <a:t>,</a:t>
            </a:r>
            <a:r>
              <a:rPr lang="ko-KR" altLang="en-US" dirty="0"/>
              <a:t>바위</a:t>
            </a:r>
            <a:r>
              <a:rPr lang="en-US" altLang="ko-KR" dirty="0"/>
              <a:t>,</a:t>
            </a:r>
            <a:r>
              <a:rPr lang="ko-KR" altLang="en-US" dirty="0"/>
              <a:t>보 알고리즘 이해하기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055923"/>
              </p:ext>
            </p:extLst>
          </p:nvPr>
        </p:nvGraphicFramePr>
        <p:xfrm>
          <a:off x="230909" y="2274743"/>
          <a:ext cx="11961091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1364">
                  <a:extLst>
                    <a:ext uri="{9D8B030D-6E8A-4147-A177-3AD203B41FA5}">
                      <a16:colId xmlns:a16="http://schemas.microsoft.com/office/drawing/2014/main" val="4109634118"/>
                    </a:ext>
                  </a:extLst>
                </a:gridCol>
                <a:gridCol w="2251364">
                  <a:extLst>
                    <a:ext uri="{9D8B030D-6E8A-4147-A177-3AD203B41FA5}">
                      <a16:colId xmlns:a16="http://schemas.microsoft.com/office/drawing/2014/main" val="2430103488"/>
                    </a:ext>
                  </a:extLst>
                </a:gridCol>
                <a:gridCol w="2251364">
                  <a:extLst>
                    <a:ext uri="{9D8B030D-6E8A-4147-A177-3AD203B41FA5}">
                      <a16:colId xmlns:a16="http://schemas.microsoft.com/office/drawing/2014/main" val="4277432753"/>
                    </a:ext>
                  </a:extLst>
                </a:gridCol>
                <a:gridCol w="2251364">
                  <a:extLst>
                    <a:ext uri="{9D8B030D-6E8A-4147-A177-3AD203B41FA5}">
                      <a16:colId xmlns:a16="http://schemas.microsoft.com/office/drawing/2014/main" val="93905062"/>
                    </a:ext>
                  </a:extLst>
                </a:gridCol>
                <a:gridCol w="1737679">
                  <a:extLst>
                    <a:ext uri="{9D8B030D-6E8A-4147-A177-3AD203B41FA5}">
                      <a16:colId xmlns:a16="http://schemas.microsoft.com/office/drawing/2014/main" val="744465553"/>
                    </a:ext>
                  </a:extLst>
                </a:gridCol>
                <a:gridCol w="1217956">
                  <a:extLst>
                    <a:ext uri="{9D8B030D-6E8A-4147-A177-3AD203B41FA5}">
                      <a16:colId xmlns:a16="http://schemas.microsoft.com/office/drawing/2014/main" val="2959247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smtClean="0">
                          <a:solidFill>
                            <a:schemeClr val="tx1"/>
                          </a:solidFill>
                        </a:rPr>
                        <a:t>가위</a:t>
                      </a:r>
                      <a:endParaRPr lang="ko-KR" altLang="en-US" sz="2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smtClean="0">
                          <a:solidFill>
                            <a:schemeClr val="tx1"/>
                          </a:solidFill>
                        </a:rPr>
                        <a:t>바위</a:t>
                      </a:r>
                      <a:endParaRPr lang="ko-KR" altLang="en-US" sz="2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smtClean="0">
                          <a:solidFill>
                            <a:schemeClr val="tx1"/>
                          </a:solidFill>
                        </a:rPr>
                        <a:t>보</a:t>
                      </a:r>
                      <a:endParaRPr lang="ko-KR" altLang="en-US" sz="2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smtClean="0">
                          <a:solidFill>
                            <a:schemeClr val="tx1"/>
                          </a:solidFill>
                        </a:rPr>
                        <a:t>플레이어</a:t>
                      </a:r>
                      <a:r>
                        <a:rPr lang="en-US" altLang="ko-KR" sz="2200" b="1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2200" b="1" smtClean="0">
                          <a:solidFill>
                            <a:schemeClr val="tx1"/>
                          </a:solidFill>
                        </a:rPr>
                        <a:t>판다</a:t>
                      </a:r>
                      <a:endParaRPr lang="ko-KR" altLang="en-US" sz="2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smtClean="0">
                          <a:solidFill>
                            <a:schemeClr val="tx1"/>
                          </a:solidFill>
                        </a:rPr>
                        <a:t>플레이어</a:t>
                      </a:r>
                      <a:endParaRPr lang="ko-KR" altLang="en-US" sz="2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87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smtClean="0">
                          <a:solidFill>
                            <a:schemeClr val="tx1"/>
                          </a:solidFill>
                        </a:rPr>
                        <a:t>판다</a:t>
                      </a:r>
                      <a:endParaRPr lang="ko-KR" altLang="en-US" sz="2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391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smtClean="0">
                          <a:solidFill>
                            <a:schemeClr val="tx1"/>
                          </a:solidFill>
                        </a:rPr>
                        <a:t>무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smtClean="0">
                          <a:solidFill>
                            <a:schemeClr val="tx1"/>
                          </a:solidFill>
                        </a:rPr>
                        <a:t>승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smtClean="0">
                          <a:solidFill>
                            <a:schemeClr val="tx1"/>
                          </a:solidFill>
                        </a:rPr>
                        <a:t>패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smtClean="0">
                          <a:solidFill>
                            <a:schemeClr val="tx1"/>
                          </a:solidFill>
                        </a:rPr>
                        <a:t>가위</a:t>
                      </a:r>
                      <a:endParaRPr lang="ko-KR" altLang="en-US" sz="2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794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smtClean="0">
                          <a:solidFill>
                            <a:schemeClr val="tx1"/>
                          </a:solidFill>
                        </a:rPr>
                        <a:t>패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smtClean="0">
                          <a:solidFill>
                            <a:schemeClr val="tx1"/>
                          </a:solidFill>
                        </a:rPr>
                        <a:t>무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smtClean="0">
                          <a:solidFill>
                            <a:schemeClr val="tx1"/>
                          </a:solidFill>
                        </a:rPr>
                        <a:t>승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smtClean="0">
                          <a:solidFill>
                            <a:schemeClr val="tx1"/>
                          </a:solidFill>
                        </a:rPr>
                        <a:t>바위</a:t>
                      </a:r>
                      <a:endParaRPr lang="ko-KR" altLang="en-US" sz="2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581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smtClean="0">
                          <a:solidFill>
                            <a:schemeClr val="tx1"/>
                          </a:solidFill>
                        </a:rPr>
                        <a:t>승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smtClean="0">
                          <a:solidFill>
                            <a:schemeClr val="tx1"/>
                          </a:solidFill>
                        </a:rPr>
                        <a:t>패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smtClean="0">
                          <a:solidFill>
                            <a:schemeClr val="tx1"/>
                          </a:solidFill>
                        </a:rPr>
                        <a:t>무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smtClean="0">
                          <a:solidFill>
                            <a:schemeClr val="tx1"/>
                          </a:solidFill>
                        </a:rPr>
                        <a:t>보</a:t>
                      </a:r>
                      <a:endParaRPr lang="ko-KR" altLang="en-US" sz="2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94313"/>
                  </a:ext>
                </a:extLst>
              </a:tr>
            </a:tbl>
          </a:graphicData>
        </a:graphic>
      </p:graphicFrame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5C16F22-8993-4851-BE5F-0B94B8DDF28A}"/>
              </a:ext>
            </a:extLst>
          </p:cNvPr>
          <p:cNvSpPr txBox="1">
            <a:spLocks/>
          </p:cNvSpPr>
          <p:nvPr/>
        </p:nvSpPr>
        <p:spPr>
          <a:xfrm>
            <a:off x="1409816" y="1853754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판다를 이기려면</a:t>
            </a:r>
            <a:r>
              <a:rPr lang="en-US" altLang="ko-KR" smtClean="0"/>
              <a:t>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537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4784E-320A-4077-B714-64C2534D2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가위</a:t>
            </a:r>
            <a:r>
              <a:rPr lang="en-US" altLang="ko-KR" dirty="0"/>
              <a:t>,</a:t>
            </a:r>
            <a:r>
              <a:rPr lang="ko-KR" altLang="en-US" dirty="0"/>
              <a:t>바위</a:t>
            </a:r>
            <a:r>
              <a:rPr lang="en-US" altLang="ko-KR" dirty="0"/>
              <a:t>,</a:t>
            </a:r>
            <a:r>
              <a:rPr lang="ko-KR" altLang="en-US" dirty="0"/>
              <a:t>보 알고리즘 이해하기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7489280"/>
              </p:ext>
            </p:extLst>
          </p:nvPr>
        </p:nvGraphicFramePr>
        <p:xfrm>
          <a:off x="1773381" y="2551834"/>
          <a:ext cx="9005454" cy="2556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274">
                  <a:extLst>
                    <a:ext uri="{9D8B030D-6E8A-4147-A177-3AD203B41FA5}">
                      <a16:colId xmlns:a16="http://schemas.microsoft.com/office/drawing/2014/main" val="4109634118"/>
                    </a:ext>
                  </a:extLst>
                </a:gridCol>
                <a:gridCol w="3325090">
                  <a:extLst>
                    <a:ext uri="{9D8B030D-6E8A-4147-A177-3AD203B41FA5}">
                      <a16:colId xmlns:a16="http://schemas.microsoft.com/office/drawing/2014/main" val="2430103488"/>
                    </a:ext>
                  </a:extLst>
                </a:gridCol>
                <a:gridCol w="3325090">
                  <a:extLst>
                    <a:ext uri="{9D8B030D-6E8A-4147-A177-3AD203B41FA5}">
                      <a16:colId xmlns:a16="http://schemas.microsoft.com/office/drawing/2014/main" val="4277432753"/>
                    </a:ext>
                  </a:extLst>
                </a:gridCol>
              </a:tblGrid>
              <a:tr h="594412"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smtClean="0">
                          <a:solidFill>
                            <a:schemeClr val="tx1"/>
                          </a:solidFill>
                        </a:rPr>
                        <a:t>플레이어</a:t>
                      </a:r>
                      <a:r>
                        <a:rPr lang="en-US" altLang="ko-KR" sz="2800" b="1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2800" b="1" smtClean="0">
                          <a:solidFill>
                            <a:schemeClr val="tx1"/>
                          </a:solidFill>
                        </a:rPr>
                        <a:t>판다</a:t>
                      </a:r>
                      <a:endParaRPr lang="ko-KR" altLang="en-US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smtClean="0">
                          <a:solidFill>
                            <a:schemeClr val="tx1"/>
                          </a:solidFill>
                        </a:rPr>
                        <a:t>결과</a:t>
                      </a:r>
                      <a:endParaRPr lang="ko-KR" altLang="en-US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873761"/>
                  </a:ext>
                </a:extLst>
              </a:tr>
              <a:tr h="653911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smtClean="0">
                          <a:solidFill>
                            <a:schemeClr val="tx1"/>
                          </a:solidFill>
                        </a:rPr>
                        <a:t>경우의수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mtClean="0">
                          <a:solidFill>
                            <a:schemeClr val="tx1"/>
                          </a:solidFill>
                        </a:rPr>
                        <a:t>비긴다</a:t>
                      </a:r>
                      <a:r>
                        <a:rPr lang="en-US" altLang="ko-KR" sz="2800" b="0" smtClean="0">
                          <a:solidFill>
                            <a:schemeClr val="tx1"/>
                          </a:solidFill>
                        </a:rPr>
                        <a:t>(Tie)</a:t>
                      </a:r>
                      <a:endParaRPr lang="ko-KR" altLang="en-US" sz="2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391303"/>
                  </a:ext>
                </a:extLst>
              </a:tr>
              <a:tr h="65391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smtClean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2800" b="0" smtClean="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2800" b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2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mtClean="0">
                          <a:solidFill>
                            <a:schemeClr val="tx1"/>
                          </a:solidFill>
                        </a:rPr>
                        <a:t>이긴다</a:t>
                      </a:r>
                      <a:r>
                        <a:rPr lang="en-US" altLang="ko-KR" sz="2800" b="0" smtClean="0">
                          <a:solidFill>
                            <a:schemeClr val="tx1"/>
                          </a:solidFill>
                        </a:rPr>
                        <a:t>(win)</a:t>
                      </a:r>
                      <a:endParaRPr lang="ko-KR" altLang="en-US" sz="2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794421"/>
                  </a:ext>
                </a:extLst>
              </a:tr>
              <a:tr h="65391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smtClean="0">
                          <a:solidFill>
                            <a:schemeClr val="tx1"/>
                          </a:solidFill>
                        </a:rPr>
                        <a:t>-1 </a:t>
                      </a:r>
                      <a:r>
                        <a:rPr lang="ko-KR" altLang="en-US" sz="2800" b="0" smtClean="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28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mtClean="0">
                          <a:solidFill>
                            <a:schemeClr val="tx1"/>
                          </a:solidFill>
                        </a:rPr>
                        <a:t>진다</a:t>
                      </a:r>
                      <a:r>
                        <a:rPr lang="en-US" altLang="ko-KR" sz="2800" b="0" smtClean="0">
                          <a:solidFill>
                            <a:schemeClr val="tx1"/>
                          </a:solidFill>
                        </a:rPr>
                        <a:t>(lose)</a:t>
                      </a:r>
                      <a:endParaRPr lang="ko-KR" altLang="en-US" sz="2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581617"/>
                  </a:ext>
                </a:extLst>
              </a:tr>
            </a:tbl>
          </a:graphicData>
        </a:graphic>
      </p:graphicFrame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5C16F22-8993-4851-BE5F-0B94B8DDF28A}"/>
              </a:ext>
            </a:extLst>
          </p:cNvPr>
          <p:cNvSpPr txBox="1">
            <a:spLocks/>
          </p:cNvSpPr>
          <p:nvPr/>
        </p:nvSpPr>
        <p:spPr>
          <a:xfrm>
            <a:off x="1409816" y="1853754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경우의수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68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335E07-FEE3-4F9B-A750-669019D56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873998" cy="25414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LCD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이해하기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435055-6BC7-4848-8161-BC818A5AA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977771"/>
            <a:ext cx="8637072" cy="977621"/>
          </a:xfrm>
        </p:spPr>
        <p:txBody>
          <a:bodyPr>
            <a:normAutofit/>
          </a:bodyPr>
          <a:lstStyle/>
          <a:p>
            <a:pPr algn="r"/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3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FE0EE-FC90-4444-A46D-4DA76EEF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LCD </a:t>
            </a:r>
            <a:r>
              <a:rPr lang="ko-KR" altLang="en-US" dirty="0"/>
              <a:t>이해하기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F27D1C-52AC-46A1-93FC-2FCF60747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3A6BB28-1B9E-4657-918A-54855175E78D}"/>
              </a:ext>
            </a:extLst>
          </p:cNvPr>
          <p:cNvGrpSpPr/>
          <p:nvPr/>
        </p:nvGrpSpPr>
        <p:grpSpPr>
          <a:xfrm>
            <a:off x="2581582" y="2533323"/>
            <a:ext cx="7028836" cy="2415430"/>
            <a:chOff x="382311" y="723072"/>
            <a:chExt cx="4418290" cy="1982566"/>
          </a:xfrm>
        </p:grpSpPr>
        <p:pic>
          <p:nvPicPr>
            <p:cNvPr id="5" name="Picture 2" descr="3.3V I2C 1602  1">
              <a:extLst>
                <a:ext uri="{FF2B5EF4-FFF2-40B4-BE49-F238E27FC236}">
                  <a16:creationId xmlns:a16="http://schemas.microsoft.com/office/drawing/2014/main" id="{A7EF107B-BDD1-4BD5-B42E-0B2A0ACE19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9" t="19596" r="3457" b="38837"/>
            <a:stretch/>
          </p:blipFill>
          <p:spPr bwMode="auto">
            <a:xfrm>
              <a:off x="382311" y="723072"/>
              <a:ext cx="4418290" cy="1982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CEEC299-2009-4514-B4B6-097930542D33}"/>
                </a:ext>
              </a:extLst>
            </p:cNvPr>
            <p:cNvSpPr/>
            <p:nvPr/>
          </p:nvSpPr>
          <p:spPr>
            <a:xfrm>
              <a:off x="2879726" y="2474913"/>
              <a:ext cx="1567666" cy="173037"/>
            </a:xfrm>
            <a:prstGeom prst="rect">
              <a:avLst/>
            </a:prstGeom>
            <a:solidFill>
              <a:srgbClr val="0F854B"/>
            </a:solidFill>
            <a:ln>
              <a:solidFill>
                <a:srgbClr val="0B87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4577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FE0EE-FC90-4444-A46D-4DA76EEF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LCD </a:t>
            </a:r>
            <a:r>
              <a:rPr lang="ko-KR" altLang="en-US" dirty="0"/>
              <a:t>이해하기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DD85A0D-CDD6-48E1-BB1D-77B78F9A5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800930"/>
              </p:ext>
            </p:extLst>
          </p:nvPr>
        </p:nvGraphicFramePr>
        <p:xfrm>
          <a:off x="2486711" y="2030121"/>
          <a:ext cx="753300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4633">
                  <a:extLst>
                    <a:ext uri="{9D8B030D-6E8A-4147-A177-3AD203B41FA5}">
                      <a16:colId xmlns:a16="http://schemas.microsoft.com/office/drawing/2014/main" val="1792141077"/>
                    </a:ext>
                  </a:extLst>
                </a:gridCol>
                <a:gridCol w="4938376">
                  <a:extLst>
                    <a:ext uri="{9D8B030D-6E8A-4147-A177-3AD203B41FA5}">
                      <a16:colId xmlns:a16="http://schemas.microsoft.com/office/drawing/2014/main" val="3580792567"/>
                    </a:ext>
                  </a:extLst>
                </a:gridCol>
              </a:tblGrid>
              <a:tr h="4488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기본 정보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824208"/>
                  </a:ext>
                </a:extLst>
              </a:tr>
              <a:tr h="285156">
                <a:tc gridSpan="2"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350490"/>
                  </a:ext>
                </a:extLst>
              </a:tr>
              <a:tr h="4488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bg1"/>
                          </a:solidFill>
                        </a:rPr>
                        <a:t>입</a:t>
                      </a:r>
                      <a:r>
                        <a:rPr lang="en-US" altLang="ko-KR" sz="28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</a:rPr>
                        <a:t>출력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rgbClr val="FF0000"/>
                          </a:solidFill>
                        </a:rPr>
                        <a:t>출력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831735"/>
                  </a:ext>
                </a:extLst>
              </a:tr>
              <a:tr h="4488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err="1">
                          <a:solidFill>
                            <a:schemeClr val="bg1"/>
                          </a:solidFill>
                        </a:rPr>
                        <a:t>센서명</a:t>
                      </a:r>
                      <a:endParaRPr lang="ko-KR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LCD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591089"/>
                  </a:ext>
                </a:extLst>
              </a:tr>
              <a:tr h="4488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err="1">
                          <a:solidFill>
                            <a:schemeClr val="bg1"/>
                          </a:solidFill>
                        </a:rPr>
                        <a:t>연결포트</a:t>
                      </a:r>
                      <a:endParaRPr lang="ko-KR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I2C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309692"/>
                  </a:ext>
                </a:extLst>
              </a:tr>
              <a:tr h="472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bg1"/>
                          </a:solidFill>
                        </a:rPr>
                        <a:t>사용되는 값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숫자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, 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문자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9792867"/>
                  </a:ext>
                </a:extLst>
              </a:tr>
              <a:tr h="4488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err="1">
                          <a:solidFill>
                            <a:schemeClr val="bg1"/>
                          </a:solidFill>
                        </a:rPr>
                        <a:t>핀수</a:t>
                      </a:r>
                      <a:endParaRPr lang="ko-KR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4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991748"/>
                  </a:ext>
                </a:extLst>
              </a:tr>
              <a:tr h="4488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bg1"/>
                          </a:solidFill>
                        </a:rPr>
                        <a:t>사용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LCD(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</a:rPr>
                        <a:t>액정화면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</a:rPr>
                        <a:t>에 </a:t>
                      </a:r>
                      <a:r>
                        <a:rPr lang="ko-KR" altLang="en-US" sz="2800" b="1" dirty="0" err="1">
                          <a:solidFill>
                            <a:schemeClr val="tx1"/>
                          </a:solidFill>
                        </a:rPr>
                        <a:t>출력할때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824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926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FE0EE-FC90-4444-A46D-4DA76EEF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LCD </a:t>
            </a:r>
            <a:r>
              <a:rPr lang="ko-KR" altLang="en-US" dirty="0"/>
              <a:t>이해하기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C2FFC3-EE49-4054-8B22-B0699C6CF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181986"/>
              </p:ext>
            </p:extLst>
          </p:nvPr>
        </p:nvGraphicFramePr>
        <p:xfrm>
          <a:off x="2518610" y="2015732"/>
          <a:ext cx="7469211" cy="431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737">
                  <a:extLst>
                    <a:ext uri="{9D8B030D-6E8A-4147-A177-3AD203B41FA5}">
                      <a16:colId xmlns:a16="http://schemas.microsoft.com/office/drawing/2014/main" val="1792141077"/>
                    </a:ext>
                  </a:extLst>
                </a:gridCol>
                <a:gridCol w="2489737">
                  <a:extLst>
                    <a:ext uri="{9D8B030D-6E8A-4147-A177-3AD203B41FA5}">
                      <a16:colId xmlns:a16="http://schemas.microsoft.com/office/drawing/2014/main" val="4005445524"/>
                    </a:ext>
                  </a:extLst>
                </a:gridCol>
                <a:gridCol w="2489737">
                  <a:extLst>
                    <a:ext uri="{9D8B030D-6E8A-4147-A177-3AD203B41FA5}">
                      <a16:colId xmlns:a16="http://schemas.microsoft.com/office/drawing/2014/main" val="1024231220"/>
                    </a:ext>
                  </a:extLst>
                </a:gridCol>
              </a:tblGrid>
              <a:tr h="496492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준비물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824208"/>
                  </a:ext>
                </a:extLst>
              </a:tr>
              <a:tr h="210995">
                <a:tc gridSpan="3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350490"/>
                  </a:ext>
                </a:extLst>
              </a:tr>
              <a:tr h="434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bg1"/>
                          </a:solidFill>
                        </a:rPr>
                        <a:t>보드</a:t>
                      </a:r>
                    </a:p>
                  </a:txBody>
                  <a:tcPr anchor="ctr"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bg1"/>
                          </a:solidFill>
                        </a:rPr>
                        <a:t>입</a:t>
                      </a:r>
                      <a:r>
                        <a:rPr lang="en-US" altLang="ko-KR" sz="28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</a:rPr>
                        <a:t>출력 모듈</a:t>
                      </a:r>
                    </a:p>
                  </a:txBody>
                  <a:tcPr anchor="ctr"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bg1"/>
                          </a:solidFill>
                        </a:rPr>
                        <a:t>케이블</a:t>
                      </a:r>
                    </a:p>
                  </a:txBody>
                  <a:tcPr anchor="ctr"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496794"/>
                  </a:ext>
                </a:extLst>
              </a:tr>
              <a:tr h="732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tx1"/>
                          </a:solidFill>
                        </a:rPr>
                        <a:t>아두이노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</a:rPr>
                        <a:t>우노</a:t>
                      </a:r>
                      <a:endParaRPr lang="en-US" altLang="ko-KR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센서 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</a:rPr>
                        <a:t>쉴드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LCD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 모듈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핀 케이블</a:t>
                      </a:r>
                      <a:endParaRPr lang="en-US" altLang="ko-KR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USB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케이블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8159385"/>
                  </a:ext>
                </a:extLst>
              </a:tr>
              <a:tr h="220816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12207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07A8D9C-74C9-494F-861A-2D962F486A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5" t="8583" r="23869" b="6138"/>
          <a:stretch/>
        </p:blipFill>
        <p:spPr>
          <a:xfrm>
            <a:off x="2667466" y="4339210"/>
            <a:ext cx="2192391" cy="16729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3FDA98-66F7-4085-A0F2-2EF4D780F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719" y="4571720"/>
            <a:ext cx="2234992" cy="11675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6D1BC5-CF90-4612-8046-09BE73F2A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436" y="4303983"/>
            <a:ext cx="2298719" cy="164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8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FE0EE-FC90-4444-A46D-4DA76EEF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LCD </a:t>
            </a:r>
            <a:r>
              <a:rPr lang="ko-KR" altLang="en-US" dirty="0"/>
              <a:t>이해하기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F27D1C-52AC-46A1-93FC-2FCF60747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b="1" dirty="0"/>
              <a:t> </a:t>
            </a:r>
            <a:r>
              <a:rPr lang="en-US" altLang="ko-KR" b="1" dirty="0">
                <a:latin typeface="Arial Black" panose="020B0A04020102020204" pitchFamily="34" charset="0"/>
              </a:rPr>
              <a:t>LCD</a:t>
            </a:r>
            <a:r>
              <a:rPr lang="ko-KR" altLang="en-US" b="1" dirty="0">
                <a:latin typeface="Arial Black" panose="020B0A04020102020204" pitchFamily="34" charset="0"/>
              </a:rPr>
              <a:t>는 </a:t>
            </a:r>
            <a:r>
              <a:rPr lang="en-US" altLang="ko-KR" b="1" dirty="0">
                <a:latin typeface="Arial Black" panose="020B0A04020102020204" pitchFamily="34" charset="0"/>
              </a:rPr>
              <a:t>LCD</a:t>
            </a:r>
            <a:r>
              <a:rPr lang="ko-KR" altLang="en-US" b="1" dirty="0">
                <a:latin typeface="Arial Black" panose="020B0A04020102020204" pitchFamily="34" charset="0"/>
              </a:rPr>
              <a:t>화면에 출력하는 센서로 </a:t>
            </a:r>
            <a:r>
              <a:rPr lang="en-US" altLang="ko-KR" b="1" dirty="0">
                <a:solidFill>
                  <a:srgbClr val="FF0000"/>
                </a:solidFill>
                <a:latin typeface="Arial Black" panose="020B0A04020102020204" pitchFamily="34" charset="0"/>
              </a:rPr>
              <a:t>I2C</a:t>
            </a:r>
            <a:r>
              <a:rPr lang="ko-KR" alt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포트에 연결</a:t>
            </a:r>
            <a:endParaRPr lang="en-US" altLang="ko-KR" b="1" dirty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pPr fontAlgn="base">
              <a:lnSpc>
                <a:spcPct val="200000"/>
              </a:lnSpc>
            </a:pPr>
            <a:r>
              <a:rPr lang="ko-KR" altLang="en-US" b="1" dirty="0">
                <a:latin typeface="Arial Black" panose="020B0A04020102020204" pitchFamily="34" charset="0"/>
              </a:rPr>
              <a:t> 센서 연결 케이블을 </a:t>
            </a:r>
            <a:r>
              <a:rPr lang="en-US" altLang="ko-KR" b="1" dirty="0">
                <a:latin typeface="Arial Black" panose="020B0A04020102020204" pitchFamily="34" charset="0"/>
              </a:rPr>
              <a:t>LCD</a:t>
            </a:r>
            <a:r>
              <a:rPr lang="ko-KR" altLang="en-US" b="1" dirty="0">
                <a:latin typeface="Arial Black" panose="020B0A04020102020204" pitchFamily="34" charset="0"/>
              </a:rPr>
              <a:t> 모듈에 연결</a:t>
            </a:r>
            <a:endParaRPr lang="en-US" altLang="ko-KR" b="1" dirty="0">
              <a:latin typeface="Arial Black" panose="020B0A04020102020204" pitchFamily="34" charset="0"/>
            </a:endParaRPr>
          </a:p>
          <a:p>
            <a:pPr fontAlgn="base">
              <a:lnSpc>
                <a:spcPct val="200000"/>
              </a:lnSpc>
            </a:pPr>
            <a:r>
              <a:rPr lang="en-US" altLang="ko-KR" b="1" dirty="0">
                <a:latin typeface="Arial Black" panose="020B0A04020102020204" pitchFamily="34" charset="0"/>
              </a:rPr>
              <a:t> </a:t>
            </a:r>
            <a:r>
              <a:rPr lang="ko-KR" altLang="en-US" b="1" dirty="0" err="1">
                <a:latin typeface="Arial Black" panose="020B0A04020102020204" pitchFamily="34" charset="0"/>
              </a:rPr>
              <a:t>센서쉴드의</a:t>
            </a:r>
            <a:r>
              <a:rPr lang="ko-KR" altLang="en-US" b="1" dirty="0">
                <a:latin typeface="Arial Black" panose="020B0A04020102020204" pitchFamily="34" charset="0"/>
              </a:rPr>
              <a:t> </a:t>
            </a:r>
            <a:r>
              <a:rPr lang="en-US" altLang="ko-KR" b="1" dirty="0" err="1">
                <a:latin typeface="Arial Black" panose="020B0A04020102020204" pitchFamily="34" charset="0"/>
              </a:rPr>
              <a:t>Gnd</a:t>
            </a:r>
            <a:r>
              <a:rPr lang="en-US" altLang="ko-KR" b="1" dirty="0">
                <a:latin typeface="Arial Black" panose="020B0A04020102020204" pitchFamily="34" charset="0"/>
              </a:rPr>
              <a:t>(</a:t>
            </a:r>
            <a:r>
              <a:rPr lang="ko-KR" altLang="en-US" b="1" dirty="0">
                <a:latin typeface="Arial Black" panose="020B0A04020102020204" pitchFamily="34" charset="0"/>
              </a:rPr>
              <a:t>검정</a:t>
            </a:r>
            <a:r>
              <a:rPr lang="en-US" altLang="ko-KR" b="1" dirty="0">
                <a:latin typeface="Arial Black" panose="020B0A04020102020204" pitchFamily="34" charset="0"/>
              </a:rPr>
              <a:t>), </a:t>
            </a:r>
            <a:r>
              <a:rPr lang="en-US" altLang="ko-KR" b="1" dirty="0" err="1">
                <a:latin typeface="Arial Black" panose="020B0A04020102020204" pitchFamily="34" charset="0"/>
              </a:rPr>
              <a:t>Vcc</a:t>
            </a:r>
            <a:r>
              <a:rPr lang="en-US" altLang="ko-KR" b="1" dirty="0">
                <a:latin typeface="Arial Black" panose="020B0A04020102020204" pitchFamily="34" charset="0"/>
              </a:rPr>
              <a:t>(</a:t>
            </a:r>
            <a:r>
              <a:rPr lang="ko-KR" altLang="en-US" b="1" dirty="0">
                <a:latin typeface="Arial Black" panose="020B0A04020102020204" pitchFamily="34" charset="0"/>
              </a:rPr>
              <a:t>빨강</a:t>
            </a:r>
            <a:r>
              <a:rPr lang="en-US" altLang="ko-KR" b="1" dirty="0">
                <a:latin typeface="Arial Black" panose="020B0A04020102020204" pitchFamily="34" charset="0"/>
              </a:rPr>
              <a:t>) ,SDA,SCL</a:t>
            </a:r>
            <a:r>
              <a:rPr lang="ko-KR" altLang="en-US" b="1" dirty="0">
                <a:latin typeface="Arial Black" panose="020B0A04020102020204" pitchFamily="34" charset="0"/>
              </a:rPr>
              <a:t>와</a:t>
            </a:r>
            <a:endParaRPr lang="en-US" altLang="ko-KR" b="1" dirty="0">
              <a:latin typeface="Arial Black" panose="020B0A04020102020204" pitchFamily="34" charset="0"/>
            </a:endParaRPr>
          </a:p>
          <a:p>
            <a:pPr marL="0" indent="0" fontAlgn="base">
              <a:lnSpc>
                <a:spcPct val="200000"/>
              </a:lnSpc>
              <a:buNone/>
            </a:pPr>
            <a:r>
              <a:rPr lang="en-US" altLang="ko-KR" b="1" dirty="0">
                <a:latin typeface="Arial Black" panose="020B0A04020102020204" pitchFamily="34" charset="0"/>
              </a:rPr>
              <a:t>    I2C</a:t>
            </a:r>
            <a:r>
              <a:rPr lang="ko-KR" altLang="en-US" b="1" dirty="0">
                <a:latin typeface="Arial Black" panose="020B0A04020102020204" pitchFamily="34" charset="0"/>
              </a:rPr>
              <a:t>의</a:t>
            </a:r>
            <a:r>
              <a:rPr lang="en-US" altLang="ko-KR" b="1" dirty="0">
                <a:latin typeface="Arial Black" panose="020B0A04020102020204" pitchFamily="34" charset="0"/>
              </a:rPr>
              <a:t> G,V,A4,A5</a:t>
            </a:r>
            <a:r>
              <a:rPr lang="ko-KR" altLang="en-US" b="1" dirty="0">
                <a:latin typeface="Arial Black" panose="020B0A04020102020204" pitchFamily="34" charset="0"/>
              </a:rPr>
              <a:t> 연결을 맞춰 원하는 핀에 연결</a:t>
            </a:r>
            <a:endParaRPr lang="en-US" altLang="ko-KR" b="1" dirty="0">
              <a:latin typeface="Arial Black" panose="020B0A04020102020204" pitchFamily="34" charset="0"/>
            </a:endParaRPr>
          </a:p>
          <a:p>
            <a:pPr fontAlgn="base">
              <a:lnSpc>
                <a:spcPct val="200000"/>
              </a:lnSpc>
            </a:pPr>
            <a:r>
              <a:rPr lang="en-US" altLang="ko-KR" b="1" dirty="0">
                <a:latin typeface="Arial Black" panose="020B0A04020102020204" pitchFamily="34" charset="0"/>
              </a:rPr>
              <a:t> </a:t>
            </a:r>
            <a:r>
              <a:rPr lang="ko-KR" altLang="en-US" b="1" dirty="0">
                <a:latin typeface="Arial Black" panose="020B0A04020102020204" pitchFamily="34" charset="0"/>
              </a:rPr>
              <a:t>이번 실습에서는 </a:t>
            </a:r>
            <a:r>
              <a:rPr lang="en-US" altLang="ko-KR" b="1" dirty="0">
                <a:latin typeface="Arial Black" panose="020B0A04020102020204" pitchFamily="34" charset="0"/>
              </a:rPr>
              <a:t>LCD</a:t>
            </a:r>
            <a:r>
              <a:rPr lang="ko-KR" altLang="en-US" b="1" dirty="0">
                <a:latin typeface="Arial Black" panose="020B0A04020102020204" pitchFamily="34" charset="0"/>
              </a:rPr>
              <a:t>를 </a:t>
            </a:r>
            <a:r>
              <a:rPr lang="en-US" altLang="ko-KR" b="1" dirty="0">
                <a:latin typeface="Arial Black" panose="020B0A04020102020204" pitchFamily="34" charset="0"/>
              </a:rPr>
              <a:t>I2C</a:t>
            </a:r>
            <a:r>
              <a:rPr lang="ko-KR" altLang="en-US" b="1" dirty="0">
                <a:latin typeface="Arial Black" panose="020B0A04020102020204" pitchFamily="34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Arial Black" panose="020B0A04020102020204" pitchFamily="34" charset="0"/>
              </a:rPr>
              <a:t>A4,A5</a:t>
            </a:r>
            <a:r>
              <a:rPr lang="ko-KR" alt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 핀에 연결</a:t>
            </a:r>
            <a:r>
              <a:rPr lang="ko-KR" altLang="en-US" b="1" dirty="0">
                <a:latin typeface="Arial Black" panose="020B0A04020102020204" pitchFamily="34" charset="0"/>
              </a:rPr>
              <a:t>한다</a:t>
            </a:r>
            <a:r>
              <a:rPr lang="en-US" altLang="ko-KR" b="1" dirty="0">
                <a:latin typeface="Arial Black" panose="020B0A04020102020204" pitchFamily="34" charset="0"/>
              </a:rPr>
              <a:t>.</a:t>
            </a:r>
          </a:p>
          <a:p>
            <a:pPr marL="0" indent="0" fontAlgn="base">
              <a:lnSpc>
                <a:spcPct val="200000"/>
              </a:lnSpc>
              <a:buNone/>
            </a:pPr>
            <a:endParaRPr lang="en-US" altLang="ko-KR" b="1" dirty="0">
              <a:latin typeface="Arial Black" panose="020B0A04020102020204" pitchFamily="34" charset="0"/>
            </a:endParaRPr>
          </a:p>
          <a:p>
            <a:pPr fontAlgn="base">
              <a:lnSpc>
                <a:spcPct val="200000"/>
              </a:lnSpc>
            </a:pPr>
            <a:endParaRPr lang="ko-KR" altLang="en-US" b="1" dirty="0">
              <a:latin typeface="Arial Black" panose="020B0A04020102020204" pitchFamily="34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307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FE0EE-FC90-4444-A46D-4DA76EEF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LCD </a:t>
            </a:r>
            <a:r>
              <a:rPr lang="ko-KR" altLang="en-US" dirty="0"/>
              <a:t>이해하기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109A193-4439-48A9-9C12-5378915A9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029714"/>
              </p:ext>
            </p:extLst>
          </p:nvPr>
        </p:nvGraphicFramePr>
        <p:xfrm>
          <a:off x="2248947" y="2041234"/>
          <a:ext cx="8192226" cy="4561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2226">
                  <a:extLst>
                    <a:ext uri="{9D8B030D-6E8A-4147-A177-3AD203B41FA5}">
                      <a16:colId xmlns:a16="http://schemas.microsoft.com/office/drawing/2014/main" val="1792141077"/>
                    </a:ext>
                  </a:extLst>
                </a:gridCol>
              </a:tblGrid>
              <a:tr h="5476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하드웨어 세팅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824208"/>
                  </a:ext>
                </a:extLst>
              </a:tr>
              <a:tr h="215159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350490"/>
                  </a:ext>
                </a:extLst>
              </a:tr>
              <a:tr h="443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err="1">
                          <a:solidFill>
                            <a:schemeClr val="bg1"/>
                          </a:solidFill>
                        </a:rPr>
                        <a:t>아두이노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800" b="1" dirty="0">
                          <a:solidFill>
                            <a:schemeClr val="bg1"/>
                          </a:solidFill>
                        </a:rPr>
                        <a:t>+ 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</a:rPr>
                        <a:t>센서 </a:t>
                      </a:r>
                      <a:r>
                        <a:rPr lang="ko-KR" altLang="en-US" sz="2800" b="1" dirty="0" err="1">
                          <a:solidFill>
                            <a:schemeClr val="bg1"/>
                          </a:solidFill>
                        </a:rPr>
                        <a:t>쉴드</a:t>
                      </a:r>
                      <a:endParaRPr lang="ko-KR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496794"/>
                  </a:ext>
                </a:extLst>
              </a:tr>
              <a:tr h="324428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815938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125F30E6-6FA7-464B-93A5-23CDA12CC8F5}"/>
              </a:ext>
            </a:extLst>
          </p:cNvPr>
          <p:cNvGrpSpPr/>
          <p:nvPr/>
        </p:nvGrpSpPr>
        <p:grpSpPr>
          <a:xfrm>
            <a:off x="2699937" y="3407518"/>
            <a:ext cx="7285646" cy="3195302"/>
            <a:chOff x="2678671" y="3035205"/>
            <a:chExt cx="7674347" cy="3402695"/>
          </a:xfrm>
        </p:grpSpPr>
        <p:pic>
          <p:nvPicPr>
            <p:cNvPr id="5" name="_x565800288" descr="EMB000018306138">
              <a:extLst>
                <a:ext uri="{FF2B5EF4-FFF2-40B4-BE49-F238E27FC236}">
                  <a16:creationId xmlns:a16="http://schemas.microsoft.com/office/drawing/2014/main" id="{C47F2EC1-A437-4262-B91B-4A0B179BB3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852"/>
            <a:stretch/>
          </p:blipFill>
          <p:spPr bwMode="auto">
            <a:xfrm>
              <a:off x="2678671" y="3035205"/>
              <a:ext cx="7674347" cy="3402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7AD004F-E1CA-4F3B-864B-3FB1E7EB79B1}"/>
                </a:ext>
              </a:extLst>
            </p:cNvPr>
            <p:cNvSpPr/>
            <p:nvPr/>
          </p:nvSpPr>
          <p:spPr>
            <a:xfrm>
              <a:off x="5659179" y="4659112"/>
              <a:ext cx="375341" cy="118838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4032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A37AF-AB30-44A7-B991-23B65896D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EB104D-FAC2-45F8-A1D0-1CEDA1C5A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Mblock </a:t>
            </a:r>
            <a:r>
              <a:rPr lang="ko-KR" altLang="en-US" smtClean="0"/>
              <a:t>프로그램 개발환경을 이해할 수 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가위</a:t>
            </a:r>
            <a:r>
              <a:rPr lang="en-US" altLang="ko-KR" smtClean="0"/>
              <a:t>, </a:t>
            </a:r>
            <a:r>
              <a:rPr lang="ko-KR" altLang="en-US" smtClean="0"/>
              <a:t>바위</a:t>
            </a:r>
            <a:r>
              <a:rPr lang="en-US" altLang="ko-KR" smtClean="0"/>
              <a:t>, </a:t>
            </a:r>
            <a:r>
              <a:rPr lang="ko-KR" altLang="en-US" smtClean="0"/>
              <a:t>보 알고리즘을 </a:t>
            </a:r>
            <a:r>
              <a:rPr lang="ko-KR" altLang="en-US" smtClean="0"/>
              <a:t>이해하고</a:t>
            </a:r>
            <a:r>
              <a:rPr lang="en-US" altLang="ko-KR" smtClean="0"/>
              <a:t>, </a:t>
            </a:r>
            <a:r>
              <a:rPr lang="ko-KR" altLang="en-US" smtClean="0"/>
              <a:t>모든 경우의 수를</a:t>
            </a:r>
            <a:r>
              <a:rPr lang="ko-KR" altLang="en-US" smtClean="0"/>
              <a:t> 수치화할 수 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LCD</a:t>
            </a:r>
            <a:r>
              <a:rPr lang="ko-KR" altLang="en-US" smtClean="0"/>
              <a:t>에 대해 이해할 수 있으며</a:t>
            </a:r>
            <a:r>
              <a:rPr lang="en-US" altLang="ko-KR" smtClean="0"/>
              <a:t>, </a:t>
            </a:r>
            <a:r>
              <a:rPr lang="ko-KR" altLang="en-US" smtClean="0"/>
              <a:t>아두이노 장치에 결선할 수 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LCD </a:t>
            </a:r>
            <a:r>
              <a:rPr lang="ko-KR" altLang="en-US" smtClean="0"/>
              <a:t>출력값과 가위</a:t>
            </a:r>
            <a:r>
              <a:rPr lang="en-US" altLang="ko-KR" smtClean="0"/>
              <a:t>, </a:t>
            </a:r>
            <a:r>
              <a:rPr lang="ko-KR" altLang="en-US" smtClean="0"/>
              <a:t>바위</a:t>
            </a:r>
            <a:r>
              <a:rPr lang="en-US" altLang="ko-KR" smtClean="0"/>
              <a:t>, </a:t>
            </a:r>
            <a:r>
              <a:rPr lang="ko-KR" altLang="en-US" smtClean="0"/>
              <a:t>보 게임을 </a:t>
            </a:r>
            <a:r>
              <a:rPr lang="en-US" altLang="ko-KR" smtClean="0"/>
              <a:t>Block Coding </a:t>
            </a:r>
            <a:r>
              <a:rPr lang="ko-KR" altLang="en-US" smtClean="0"/>
              <a:t>할 수 있다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624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FE0EE-FC90-4444-A46D-4DA76EEF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LCD </a:t>
            </a:r>
            <a:r>
              <a:rPr lang="ko-KR" altLang="en-US" dirty="0"/>
              <a:t>이해하기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F27D1C-52AC-46A1-93FC-2FCF60747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ED58FB1-B807-4665-A96C-124325469B9C}"/>
              </a:ext>
            </a:extLst>
          </p:cNvPr>
          <p:cNvGrpSpPr/>
          <p:nvPr/>
        </p:nvGrpSpPr>
        <p:grpSpPr>
          <a:xfrm>
            <a:off x="1767496" y="2445876"/>
            <a:ext cx="8931580" cy="2915523"/>
            <a:chOff x="1767496" y="2445876"/>
            <a:chExt cx="8931580" cy="291552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C729A0F-F4D8-420C-AADD-18322280ECAC}"/>
                </a:ext>
              </a:extLst>
            </p:cNvPr>
            <p:cNvSpPr/>
            <p:nvPr/>
          </p:nvSpPr>
          <p:spPr>
            <a:xfrm>
              <a:off x="6357561" y="4064911"/>
              <a:ext cx="894210" cy="20611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CD647D-2A54-4EA4-978C-209B34B69902}"/>
                </a:ext>
              </a:extLst>
            </p:cNvPr>
            <p:cNvSpPr/>
            <p:nvPr/>
          </p:nvSpPr>
          <p:spPr>
            <a:xfrm>
              <a:off x="6357561" y="3800581"/>
              <a:ext cx="894210" cy="2061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13F4CF4-2D06-441B-9205-44C7D5CFFF37}"/>
                </a:ext>
              </a:extLst>
            </p:cNvPr>
            <p:cNvSpPr/>
            <p:nvPr/>
          </p:nvSpPr>
          <p:spPr>
            <a:xfrm>
              <a:off x="6357563" y="3532089"/>
              <a:ext cx="894210" cy="206115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E9FCBFE-8637-4907-8A8C-23D08E76ABC6}"/>
                </a:ext>
              </a:extLst>
            </p:cNvPr>
            <p:cNvSpPr/>
            <p:nvPr/>
          </p:nvSpPr>
          <p:spPr>
            <a:xfrm>
              <a:off x="6357561" y="4329241"/>
              <a:ext cx="894210" cy="20611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3C981E8-CDEE-4F56-99B8-A2B2B8DD609E}"/>
                </a:ext>
              </a:extLst>
            </p:cNvPr>
            <p:cNvGrpSpPr/>
            <p:nvPr/>
          </p:nvGrpSpPr>
          <p:grpSpPr>
            <a:xfrm>
              <a:off x="8031700" y="2445876"/>
              <a:ext cx="2667376" cy="2915523"/>
              <a:chOff x="7091331" y="3457164"/>
              <a:chExt cx="2667376" cy="2915523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A4025442-E80B-44A8-82E6-A483BC933940}"/>
                  </a:ext>
                </a:extLst>
              </p:cNvPr>
              <p:cNvGrpSpPr/>
              <p:nvPr/>
            </p:nvGrpSpPr>
            <p:grpSpPr>
              <a:xfrm>
                <a:off x="7091331" y="3457164"/>
                <a:ext cx="2667376" cy="2239911"/>
                <a:chOff x="1190071" y="2046249"/>
                <a:chExt cx="1087390" cy="817357"/>
              </a:xfrm>
            </p:grpSpPr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865E4A7-D121-4FF1-93E4-67B6AB06FB66}"/>
                    </a:ext>
                  </a:extLst>
                </p:cNvPr>
                <p:cNvSpPr/>
                <p:nvPr/>
              </p:nvSpPr>
              <p:spPr>
                <a:xfrm>
                  <a:off x="1190071" y="2094976"/>
                  <a:ext cx="209321" cy="20932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rgbClr val="097A9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800"/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8DCA5417-B140-42F9-A846-1BDDF595EA02}"/>
                    </a:ext>
                  </a:extLst>
                </p:cNvPr>
                <p:cNvSpPr/>
                <p:nvPr/>
              </p:nvSpPr>
              <p:spPr>
                <a:xfrm>
                  <a:off x="1194100" y="2357545"/>
                  <a:ext cx="209321" cy="209321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800"/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B39C452A-8C0A-4169-B643-187A37A00296}"/>
                    </a:ext>
                  </a:extLst>
                </p:cNvPr>
                <p:cNvSpPr/>
                <p:nvPr/>
              </p:nvSpPr>
              <p:spPr>
                <a:xfrm>
                  <a:off x="1194100" y="2610575"/>
                  <a:ext cx="209321" cy="209321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80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7EB6F92-D5AC-4687-8F55-C8FC2CBF1532}"/>
                    </a:ext>
                  </a:extLst>
                </p:cNvPr>
                <p:cNvSpPr txBox="1"/>
                <p:nvPr/>
              </p:nvSpPr>
              <p:spPr>
                <a:xfrm>
                  <a:off x="1394242" y="2046249"/>
                  <a:ext cx="793215" cy="3032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800" dirty="0"/>
                    <a:t>GND</a:t>
                  </a:r>
                  <a:endParaRPr lang="ko-KR" altLang="en-US" sz="4800" dirty="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D29128F-EB43-4525-B39B-EB6EAB457550}"/>
                    </a:ext>
                  </a:extLst>
                </p:cNvPr>
                <p:cNvSpPr txBox="1"/>
                <p:nvPr/>
              </p:nvSpPr>
              <p:spPr>
                <a:xfrm>
                  <a:off x="1403421" y="2308818"/>
                  <a:ext cx="793215" cy="3032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800" dirty="0"/>
                    <a:t>VCC</a:t>
                  </a:r>
                  <a:endParaRPr lang="ko-KR" altLang="en-US" sz="4800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518AFCC-2E2B-424C-B2A5-1C1D7B171FE2}"/>
                    </a:ext>
                  </a:extLst>
                </p:cNvPr>
                <p:cNvSpPr txBox="1"/>
                <p:nvPr/>
              </p:nvSpPr>
              <p:spPr>
                <a:xfrm>
                  <a:off x="1401585" y="2560370"/>
                  <a:ext cx="875876" cy="3032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800" dirty="0"/>
                    <a:t>A4pin</a:t>
                  </a:r>
                  <a:endParaRPr lang="ko-KR" altLang="en-US" sz="4800" dirty="0"/>
                </a:p>
              </p:txBody>
            </p:sp>
          </p:grp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DD4C2823-FF80-4A05-8AC2-2D00F9C8927F}"/>
                  </a:ext>
                </a:extLst>
              </p:cNvPr>
              <p:cNvSpPr/>
              <p:nvPr/>
            </p:nvSpPr>
            <p:spPr>
              <a:xfrm>
                <a:off x="7101214" y="5679273"/>
                <a:ext cx="513466" cy="57363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34F293C-F8B6-4E56-8537-18A747DA55A6}"/>
                  </a:ext>
                </a:extLst>
              </p:cNvPr>
              <p:cNvSpPr txBox="1"/>
              <p:nvPr/>
            </p:nvSpPr>
            <p:spPr>
              <a:xfrm>
                <a:off x="7610176" y="5541689"/>
                <a:ext cx="2148531" cy="83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/>
                  <a:t>A5pin</a:t>
                </a:r>
                <a:endParaRPr lang="ko-KR" altLang="en-US" sz="4800" dirty="0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9EF1D60C-E958-4F46-A161-FC245DDE5D93}"/>
                </a:ext>
              </a:extLst>
            </p:cNvPr>
            <p:cNvGrpSpPr/>
            <p:nvPr/>
          </p:nvGrpSpPr>
          <p:grpSpPr>
            <a:xfrm>
              <a:off x="1767496" y="2730520"/>
              <a:ext cx="5115384" cy="2531669"/>
              <a:chOff x="382311" y="723072"/>
              <a:chExt cx="4418290" cy="1982566"/>
            </a:xfrm>
          </p:grpSpPr>
          <p:pic>
            <p:nvPicPr>
              <p:cNvPr id="49" name="Picture 2" descr="3.3V I2C 1602  1">
                <a:extLst>
                  <a:ext uri="{FF2B5EF4-FFF2-40B4-BE49-F238E27FC236}">
                    <a16:creationId xmlns:a16="http://schemas.microsoft.com/office/drawing/2014/main" id="{3C1D55A1-5977-4050-97EA-F775460483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9" t="19596" r="3457" b="38837"/>
              <a:stretch/>
            </p:blipFill>
            <p:spPr bwMode="auto">
              <a:xfrm>
                <a:off x="382311" y="723072"/>
                <a:ext cx="4418290" cy="19825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A8F5C5BD-E30B-4463-9735-E46EAFCF23BC}"/>
                  </a:ext>
                </a:extLst>
              </p:cNvPr>
              <p:cNvSpPr/>
              <p:nvPr/>
            </p:nvSpPr>
            <p:spPr>
              <a:xfrm>
                <a:off x="2879726" y="2474913"/>
                <a:ext cx="1567666" cy="173037"/>
              </a:xfrm>
              <a:prstGeom prst="rect">
                <a:avLst/>
              </a:prstGeom>
              <a:solidFill>
                <a:srgbClr val="0F854B"/>
              </a:solidFill>
              <a:ln>
                <a:solidFill>
                  <a:srgbClr val="0B87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6440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FE0EE-FC90-4444-A46D-4DA76EEF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LCD </a:t>
            </a:r>
            <a:r>
              <a:rPr lang="ko-KR" altLang="en-US" dirty="0"/>
              <a:t>이해하기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33E7238-B607-4A9D-9B7C-141C8396F7C9}"/>
              </a:ext>
            </a:extLst>
          </p:cNvPr>
          <p:cNvGrpSpPr/>
          <p:nvPr/>
        </p:nvGrpSpPr>
        <p:grpSpPr>
          <a:xfrm>
            <a:off x="1800660" y="2317897"/>
            <a:ext cx="8905111" cy="4353684"/>
            <a:chOff x="642926" y="1516655"/>
            <a:chExt cx="10244814" cy="509113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BC33A64-4DC6-4714-A1DD-EA2AC40ADD19}"/>
                </a:ext>
              </a:extLst>
            </p:cNvPr>
            <p:cNvSpPr/>
            <p:nvPr/>
          </p:nvSpPr>
          <p:spPr>
            <a:xfrm>
              <a:off x="2929877" y="3880220"/>
              <a:ext cx="589355" cy="18054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215223D-DB8C-4480-BC5E-328DEBC8B3E3}"/>
                </a:ext>
              </a:extLst>
            </p:cNvPr>
            <p:cNvSpPr/>
            <p:nvPr/>
          </p:nvSpPr>
          <p:spPr>
            <a:xfrm>
              <a:off x="2929877" y="3675308"/>
              <a:ext cx="589355" cy="18054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2101EC5-3E15-4FF9-8114-F7EE311E4CED}"/>
                </a:ext>
              </a:extLst>
            </p:cNvPr>
            <p:cNvSpPr/>
            <p:nvPr/>
          </p:nvSpPr>
          <p:spPr>
            <a:xfrm>
              <a:off x="2929877" y="3475828"/>
              <a:ext cx="589355" cy="180544"/>
            </a:xfrm>
            <a:prstGeom prst="rect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C9CB807-3276-47D5-87D9-534AA7FD7AD4}"/>
                </a:ext>
              </a:extLst>
            </p:cNvPr>
            <p:cNvSpPr/>
            <p:nvPr/>
          </p:nvSpPr>
          <p:spPr>
            <a:xfrm>
              <a:off x="2929877" y="4079700"/>
              <a:ext cx="589355" cy="18054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내용 개체 틀 4">
              <a:extLst>
                <a:ext uri="{FF2B5EF4-FFF2-40B4-BE49-F238E27FC236}">
                  <a16:creationId xmlns:a16="http://schemas.microsoft.com/office/drawing/2014/main" id="{6BEDAF9E-3B4B-4EAB-8853-88823C9793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0" t="1745" r="10536" b="6185"/>
            <a:stretch/>
          </p:blipFill>
          <p:spPr bwMode="auto">
            <a:xfrm>
              <a:off x="4945954" y="1516655"/>
              <a:ext cx="5941786" cy="5091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7" name="연결선: 구부러짐 183">
              <a:extLst>
                <a:ext uri="{FF2B5EF4-FFF2-40B4-BE49-F238E27FC236}">
                  <a16:creationId xmlns:a16="http://schemas.microsoft.com/office/drawing/2014/main" id="{038AA439-964F-42C5-9518-517358EF49D9}"/>
                </a:ext>
              </a:extLst>
            </p:cNvPr>
            <p:cNvCxnSpPr>
              <a:cxnSpLocks/>
              <a:stCxn id="24" idx="3"/>
              <a:endCxn id="66" idx="1"/>
            </p:cNvCxnSpPr>
            <p:nvPr/>
          </p:nvCxnSpPr>
          <p:spPr bwMode="auto">
            <a:xfrm>
              <a:off x="3519232" y="3566100"/>
              <a:ext cx="3543141" cy="177036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연결선: 구부러짐 185">
              <a:extLst>
                <a:ext uri="{FF2B5EF4-FFF2-40B4-BE49-F238E27FC236}">
                  <a16:creationId xmlns:a16="http://schemas.microsoft.com/office/drawing/2014/main" id="{2A5909D7-1BE1-4FEF-827C-074C323EC280}"/>
                </a:ext>
              </a:extLst>
            </p:cNvPr>
            <p:cNvCxnSpPr>
              <a:cxnSpLocks/>
              <a:stCxn id="23" idx="3"/>
            </p:cNvCxnSpPr>
            <p:nvPr/>
          </p:nvCxnSpPr>
          <p:spPr bwMode="auto">
            <a:xfrm>
              <a:off x="3519232" y="3765580"/>
              <a:ext cx="3543122" cy="1784345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구부러짐 186">
              <a:extLst>
                <a:ext uri="{FF2B5EF4-FFF2-40B4-BE49-F238E27FC236}">
                  <a16:creationId xmlns:a16="http://schemas.microsoft.com/office/drawing/2014/main" id="{11C4E3C6-A150-4AAB-B17C-CEA35F1EF9A7}"/>
                </a:ext>
              </a:extLst>
            </p:cNvPr>
            <p:cNvCxnSpPr>
              <a:cxnSpLocks/>
              <a:stCxn id="22" idx="3"/>
              <a:endCxn id="67" idx="1"/>
            </p:cNvCxnSpPr>
            <p:nvPr/>
          </p:nvCxnSpPr>
          <p:spPr bwMode="auto">
            <a:xfrm>
              <a:off x="3519232" y="3970492"/>
              <a:ext cx="3543140" cy="1806206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형 설명선 49">
              <a:extLst>
                <a:ext uri="{FF2B5EF4-FFF2-40B4-BE49-F238E27FC236}">
                  <a16:creationId xmlns:a16="http://schemas.microsoft.com/office/drawing/2014/main" id="{D1D23EF6-DA8A-48F5-8020-14C68EB2B2E8}"/>
                </a:ext>
              </a:extLst>
            </p:cNvPr>
            <p:cNvSpPr/>
            <p:nvPr/>
          </p:nvSpPr>
          <p:spPr>
            <a:xfrm>
              <a:off x="6876464" y="2050102"/>
              <a:ext cx="3257049" cy="3019637"/>
            </a:xfrm>
            <a:prstGeom prst="wedgeEllipseCallout">
              <a:avLst>
                <a:gd name="adj1" fmla="val -40459"/>
                <a:gd name="adj2" fmla="val 55526"/>
              </a:avLst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5A9E9C9-7289-4A62-92B8-2CED7D97FAC0}"/>
                </a:ext>
              </a:extLst>
            </p:cNvPr>
            <p:cNvGrpSpPr/>
            <p:nvPr/>
          </p:nvGrpSpPr>
          <p:grpSpPr>
            <a:xfrm>
              <a:off x="1682190" y="4639943"/>
              <a:ext cx="1186124" cy="1083611"/>
              <a:chOff x="296705" y="4676313"/>
              <a:chExt cx="1177613" cy="1078894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E2C4FFE4-F2F8-4D44-934B-82C3CDCA1457}"/>
                  </a:ext>
                </a:extLst>
              </p:cNvPr>
              <p:cNvGrpSpPr/>
              <p:nvPr/>
            </p:nvGrpSpPr>
            <p:grpSpPr>
              <a:xfrm>
                <a:off x="296705" y="4676313"/>
                <a:ext cx="1177613" cy="857583"/>
                <a:chOff x="1098013" y="1516279"/>
                <a:chExt cx="1177613" cy="857583"/>
              </a:xfrm>
            </p:grpSpPr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69017A47-B83E-4A2C-991F-478F8630F63F}"/>
                    </a:ext>
                  </a:extLst>
                </p:cNvPr>
                <p:cNvSpPr/>
                <p:nvPr/>
              </p:nvSpPr>
              <p:spPr>
                <a:xfrm>
                  <a:off x="1098013" y="1596285"/>
                  <a:ext cx="209321" cy="20932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rgbClr val="097A9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C5B97C5F-F1D3-4994-A33A-83CD63450326}"/>
                    </a:ext>
                  </a:extLst>
                </p:cNvPr>
                <p:cNvSpPr/>
                <p:nvPr/>
              </p:nvSpPr>
              <p:spPr>
                <a:xfrm>
                  <a:off x="1098013" y="1852391"/>
                  <a:ext cx="209321" cy="209321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AB5E93D5-3C0E-43BF-996A-075EF393A43A}"/>
                    </a:ext>
                  </a:extLst>
                </p:cNvPr>
                <p:cNvSpPr/>
                <p:nvPr/>
              </p:nvSpPr>
              <p:spPr>
                <a:xfrm>
                  <a:off x="1098013" y="2108497"/>
                  <a:ext cx="209321" cy="209321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9AC8A44-0235-4E3F-83D2-0089E952D502}"/>
                    </a:ext>
                  </a:extLst>
                </p:cNvPr>
                <p:cNvSpPr txBox="1"/>
                <p:nvPr/>
              </p:nvSpPr>
              <p:spPr>
                <a:xfrm>
                  <a:off x="1390568" y="1516279"/>
                  <a:ext cx="793215" cy="3583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/>
                    <a:t>GND</a:t>
                  </a:r>
                  <a:endParaRPr lang="ko-KR" altLang="en-US" sz="1400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29CF40B-C70E-4E2D-BBD5-F665522BB422}"/>
                    </a:ext>
                  </a:extLst>
                </p:cNvPr>
                <p:cNvSpPr txBox="1"/>
                <p:nvPr/>
              </p:nvSpPr>
              <p:spPr>
                <a:xfrm>
                  <a:off x="1401585" y="1772384"/>
                  <a:ext cx="793215" cy="3583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/>
                    <a:t>VCC</a:t>
                  </a:r>
                  <a:endParaRPr lang="ko-KR" altLang="en-US" sz="1400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743D0A6-821E-4AB6-9003-35EEC712AACA}"/>
                    </a:ext>
                  </a:extLst>
                </p:cNvPr>
                <p:cNvSpPr txBox="1"/>
                <p:nvPr/>
              </p:nvSpPr>
              <p:spPr>
                <a:xfrm>
                  <a:off x="1399750" y="2004530"/>
                  <a:ext cx="8758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A4pin</a:t>
                  </a:r>
                  <a:endParaRPr lang="ko-KR" altLang="en-US" dirty="0"/>
                </a:p>
              </p:txBody>
            </p:sp>
          </p:grp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4780D26-F459-4239-9745-3697AB036DBF}"/>
                  </a:ext>
                </a:extLst>
              </p:cNvPr>
              <p:cNvSpPr/>
              <p:nvPr/>
            </p:nvSpPr>
            <p:spPr>
              <a:xfrm>
                <a:off x="296705" y="5500832"/>
                <a:ext cx="209321" cy="209321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AD1A595-290D-4E75-8483-41B575C1622F}"/>
                  </a:ext>
                </a:extLst>
              </p:cNvPr>
              <p:cNvSpPr txBox="1"/>
              <p:nvPr/>
            </p:nvSpPr>
            <p:spPr>
              <a:xfrm>
                <a:off x="598442" y="5396864"/>
                <a:ext cx="875876" cy="358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A5pin</a:t>
                </a:r>
                <a:endParaRPr lang="ko-KR" altLang="en-US" sz="1400" dirty="0"/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11F1E9E-3DCE-4E26-AA21-0E29E2E33D61}"/>
                </a:ext>
              </a:extLst>
            </p:cNvPr>
            <p:cNvGrpSpPr/>
            <p:nvPr/>
          </p:nvGrpSpPr>
          <p:grpSpPr>
            <a:xfrm>
              <a:off x="642926" y="3226025"/>
              <a:ext cx="2728970" cy="1270687"/>
              <a:chOff x="382311" y="723072"/>
              <a:chExt cx="4418290" cy="1982566"/>
            </a:xfrm>
          </p:grpSpPr>
          <p:pic>
            <p:nvPicPr>
              <p:cNvPr id="60" name="Picture 2" descr="3.3V I2C 1602  1">
                <a:extLst>
                  <a:ext uri="{FF2B5EF4-FFF2-40B4-BE49-F238E27FC236}">
                    <a16:creationId xmlns:a16="http://schemas.microsoft.com/office/drawing/2014/main" id="{187C73D0-9491-459C-842B-44A1CA3927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9" t="19596" r="3457" b="38837"/>
              <a:stretch/>
            </p:blipFill>
            <p:spPr bwMode="auto">
              <a:xfrm>
                <a:off x="382311" y="723072"/>
                <a:ext cx="4418290" cy="19825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98DA07BA-931A-4CDA-8CA5-D9412366F6CF}"/>
                  </a:ext>
                </a:extLst>
              </p:cNvPr>
              <p:cNvSpPr/>
              <p:nvPr/>
            </p:nvSpPr>
            <p:spPr>
              <a:xfrm>
                <a:off x="2879726" y="2474913"/>
                <a:ext cx="1567666" cy="173037"/>
              </a:xfrm>
              <a:prstGeom prst="rect">
                <a:avLst/>
              </a:prstGeom>
              <a:solidFill>
                <a:srgbClr val="0F854B"/>
              </a:solidFill>
              <a:ln>
                <a:solidFill>
                  <a:srgbClr val="0B87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F87772D-675D-4F05-A3BA-9144E3747CA8}"/>
                </a:ext>
              </a:extLst>
            </p:cNvPr>
            <p:cNvGrpSpPr/>
            <p:nvPr/>
          </p:nvGrpSpPr>
          <p:grpSpPr>
            <a:xfrm>
              <a:off x="7062354" y="5244933"/>
              <a:ext cx="171427" cy="855548"/>
              <a:chOff x="7062354" y="5248657"/>
              <a:chExt cx="170197" cy="851824"/>
            </a:xfrm>
          </p:grpSpPr>
          <p:grpSp>
            <p:nvGrpSpPr>
              <p:cNvPr id="63" name="그룹 10">
                <a:extLst>
                  <a:ext uri="{FF2B5EF4-FFF2-40B4-BE49-F238E27FC236}">
                    <a16:creationId xmlns:a16="http://schemas.microsoft.com/office/drawing/2014/main" id="{C3EFCFF7-BC98-408B-9E07-134A4FA7A6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62371" y="5248657"/>
                <a:ext cx="170180" cy="620582"/>
                <a:chOff x="6167102" y="1971604"/>
                <a:chExt cx="144443" cy="492306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B52598E3-890E-4C4E-B0B5-EE261E03E721}"/>
                    </a:ext>
                  </a:extLst>
                </p:cNvPr>
                <p:cNvSpPr/>
                <p:nvPr/>
              </p:nvSpPr>
              <p:spPr>
                <a:xfrm>
                  <a:off x="6167102" y="2145461"/>
                  <a:ext cx="144441" cy="14459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dirty="0"/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0B048793-826E-4A3B-B10B-F90324792FAC}"/>
                    </a:ext>
                  </a:extLst>
                </p:cNvPr>
                <p:cNvSpPr/>
                <p:nvPr/>
              </p:nvSpPr>
              <p:spPr>
                <a:xfrm>
                  <a:off x="6167104" y="1971604"/>
                  <a:ext cx="144441" cy="1445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dirty="0"/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C9752C34-9FFD-411D-9638-2103E017FE24}"/>
                    </a:ext>
                  </a:extLst>
                </p:cNvPr>
                <p:cNvSpPr/>
                <p:nvPr/>
              </p:nvSpPr>
              <p:spPr>
                <a:xfrm>
                  <a:off x="6167103" y="2319320"/>
                  <a:ext cx="144441" cy="14459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dirty="0"/>
                </a:p>
              </p:txBody>
            </p:sp>
          </p:grp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BA6EB977-CD09-45A8-AB55-35757F777E00}"/>
                  </a:ext>
                </a:extLst>
              </p:cNvPr>
              <p:cNvSpPr/>
              <p:nvPr/>
            </p:nvSpPr>
            <p:spPr bwMode="auto">
              <a:xfrm>
                <a:off x="7062354" y="5918216"/>
                <a:ext cx="170177" cy="1822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/>
              </a:p>
            </p:txBody>
          </p:sp>
        </p:grpSp>
        <p:cxnSp>
          <p:nvCxnSpPr>
            <p:cNvPr id="68" name="연결선: 구부러짐 186">
              <a:extLst>
                <a:ext uri="{FF2B5EF4-FFF2-40B4-BE49-F238E27FC236}">
                  <a16:creationId xmlns:a16="http://schemas.microsoft.com/office/drawing/2014/main" id="{99FB2370-1F4A-4542-B727-0DB50F1D3F72}"/>
                </a:ext>
              </a:extLst>
            </p:cNvPr>
            <p:cNvCxnSpPr>
              <a:cxnSpLocks/>
              <a:stCxn id="25" idx="3"/>
              <a:endCxn id="64" idx="1"/>
            </p:cNvCxnSpPr>
            <p:nvPr/>
          </p:nvCxnSpPr>
          <p:spPr bwMode="auto">
            <a:xfrm>
              <a:off x="3519232" y="4169972"/>
              <a:ext cx="3543122" cy="1838978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7CE4545B-B1DE-49DD-8147-FD2FA6F5F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8649" y="2133601"/>
              <a:ext cx="3076658" cy="285900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652284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FE0EE-FC90-4444-A46D-4DA76EEF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LCD </a:t>
            </a:r>
            <a:r>
              <a:rPr lang="ko-KR" altLang="en-US" dirty="0"/>
              <a:t>이해하기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DA0DA9C-6252-4732-BD03-C6A211E8A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010" y="1853754"/>
            <a:ext cx="4309217" cy="481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9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FE0EE-FC90-4444-A46D-4DA76EEF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LCD </a:t>
            </a:r>
            <a:r>
              <a:rPr lang="ko-KR" altLang="en-US" dirty="0"/>
              <a:t>이해하기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F27D1C-52AC-46A1-93FC-2FCF60747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주소는 제조사에 따라 주소가 </a:t>
            </a:r>
            <a:r>
              <a:rPr lang="en-US" altLang="ko-KR" dirty="0"/>
              <a:t>3</a:t>
            </a:r>
            <a:r>
              <a:rPr lang="ko-KR" altLang="en-US" dirty="0"/>
              <a:t>개로 나누어 짐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실습은 </a:t>
            </a:r>
            <a:r>
              <a:rPr lang="en-US" altLang="ko-KR" dirty="0">
                <a:solidFill>
                  <a:srgbClr val="C00000"/>
                </a:solidFill>
              </a:rPr>
              <a:t>Ox20</a:t>
            </a:r>
            <a:r>
              <a:rPr lang="ko-KR" altLang="en-US" dirty="0"/>
              <a:t>로 맞추어 사용</a:t>
            </a:r>
          </a:p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EAA78A4-CF3E-4375-907D-6326014077EB}"/>
              </a:ext>
            </a:extLst>
          </p:cNvPr>
          <p:cNvGrpSpPr/>
          <p:nvPr/>
        </p:nvGrpSpPr>
        <p:grpSpPr>
          <a:xfrm>
            <a:off x="1870401" y="3319070"/>
            <a:ext cx="8765630" cy="2734411"/>
            <a:chOff x="1870401" y="3319070"/>
            <a:chExt cx="8765630" cy="273441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67D7717-6B73-4E9D-AF2F-C7503E9B7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401" y="3319070"/>
              <a:ext cx="8765630" cy="273441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89A2C95-FB81-44AC-B087-4EE667EDA5B5}"/>
                </a:ext>
              </a:extLst>
            </p:cNvPr>
            <p:cNvSpPr/>
            <p:nvPr/>
          </p:nvSpPr>
          <p:spPr>
            <a:xfrm>
              <a:off x="6443330" y="4954772"/>
              <a:ext cx="978196" cy="532838"/>
            </a:xfrm>
            <a:prstGeom prst="rect">
              <a:avLst/>
            </a:prstGeom>
            <a:solidFill>
              <a:srgbClr val="B9A5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0x20</a:t>
              </a:r>
              <a:endParaRPr lang="ko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670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FE0EE-FC90-4444-A46D-4DA76EEF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LCD </a:t>
            </a:r>
            <a:r>
              <a:rPr lang="ko-KR" altLang="en-US" dirty="0"/>
              <a:t>이해하기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F27D1C-52AC-46A1-93FC-2FCF60747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latin typeface="Arial Black" panose="020B0A04020102020204" pitchFamily="34" charset="0"/>
              </a:rPr>
              <a:t>첫째 줄에 </a:t>
            </a:r>
            <a:r>
              <a:rPr lang="en-US" altLang="ko-KR" b="1" dirty="0">
                <a:latin typeface="Arial Black" panose="020B0A04020102020204" pitchFamily="34" charset="0"/>
              </a:rPr>
              <a:t>‘Hello Arduino!’ </a:t>
            </a:r>
            <a:r>
              <a:rPr lang="ko-KR" altLang="en-US" b="1" dirty="0">
                <a:latin typeface="Arial Black" panose="020B0A04020102020204" pitchFamily="34" charset="0"/>
              </a:rPr>
              <a:t>출력하기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258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FE0EE-FC90-4444-A46D-4DA76EEF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LCD </a:t>
            </a:r>
            <a:r>
              <a:rPr lang="ko-KR" altLang="en-US" dirty="0"/>
              <a:t>이해하기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F27D1C-52AC-46A1-93FC-2FCF60747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latin typeface="Arial Black" panose="020B0A04020102020204" pitchFamily="34" charset="0"/>
              </a:rPr>
              <a:t>첫째 줄에 </a:t>
            </a:r>
            <a:r>
              <a:rPr lang="en-US" altLang="ko-KR" b="1" dirty="0">
                <a:latin typeface="Arial Black" panose="020B0A04020102020204" pitchFamily="34" charset="0"/>
              </a:rPr>
              <a:t>‘Hello Arduino!’ </a:t>
            </a:r>
            <a:r>
              <a:rPr lang="ko-KR" altLang="en-US" b="1" dirty="0">
                <a:latin typeface="Arial Black" panose="020B0A04020102020204" pitchFamily="34" charset="0"/>
              </a:rPr>
              <a:t>출력하기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08965C0-4F71-450B-AD5D-D11A1E3F2057}"/>
              </a:ext>
            </a:extLst>
          </p:cNvPr>
          <p:cNvGrpSpPr/>
          <p:nvPr/>
        </p:nvGrpSpPr>
        <p:grpSpPr>
          <a:xfrm>
            <a:off x="2590014" y="2834000"/>
            <a:ext cx="7702302" cy="3219481"/>
            <a:chOff x="2590014" y="2834000"/>
            <a:chExt cx="7702302" cy="32194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12A084-5176-4FDC-9834-C0A23F40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014" y="2834000"/>
              <a:ext cx="7702302" cy="3219481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CB34B09-7830-4D49-AEAA-42321D2B735E}"/>
                </a:ext>
              </a:extLst>
            </p:cNvPr>
            <p:cNvSpPr/>
            <p:nvPr/>
          </p:nvSpPr>
          <p:spPr>
            <a:xfrm>
              <a:off x="5805381" y="3997846"/>
              <a:ext cx="744276" cy="340238"/>
            </a:xfrm>
            <a:prstGeom prst="rect">
              <a:avLst/>
            </a:prstGeom>
            <a:solidFill>
              <a:srgbClr val="B9A5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/>
                <a:t>0x20</a:t>
              </a:r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9552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FE0EE-FC90-4444-A46D-4DA76EEF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LCD </a:t>
            </a:r>
            <a:r>
              <a:rPr lang="ko-KR" altLang="en-US" dirty="0"/>
              <a:t>이해하기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F27D1C-52AC-46A1-93FC-2FCF60747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8CC731-2336-449E-9365-9B00EAE096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7" r="12103" b="12613"/>
          <a:stretch/>
        </p:blipFill>
        <p:spPr>
          <a:xfrm>
            <a:off x="2838918" y="2420469"/>
            <a:ext cx="6828595" cy="264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55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335E07-FEE3-4F9B-A750-669019D56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873998" cy="25414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435055-6BC7-4848-8161-BC818A5AA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977771"/>
            <a:ext cx="8637072" cy="977621"/>
          </a:xfrm>
        </p:spPr>
        <p:txBody>
          <a:bodyPr>
            <a:normAutofit/>
          </a:bodyPr>
          <a:lstStyle/>
          <a:p>
            <a:pPr algn="r"/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4076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BF0AC-EA3A-472A-A12A-546940F8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프로그래밍하기</a:t>
            </a:r>
          </a:p>
        </p:txBody>
      </p:sp>
      <p:pic>
        <p:nvPicPr>
          <p:cNvPr id="7" name="KakaoTalk_20210414_124021820">
            <a:hlinkClick r:id="" action="ppaction://media"/>
            <a:extLst>
              <a:ext uri="{FF2B5EF4-FFF2-40B4-BE49-F238E27FC236}">
                <a16:creationId xmlns:a16="http://schemas.microsoft.com/office/drawing/2014/main" id="{FBAF84B9-56A0-4EFA-95FD-6B56CAAE29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3506" y="2016124"/>
            <a:ext cx="7639419" cy="4293963"/>
          </a:xfrm>
        </p:spPr>
      </p:pic>
    </p:spTree>
    <p:extLst>
      <p:ext uri="{BB962C8B-B14F-4D97-AF65-F5344CB8AC3E}">
        <p14:creationId xmlns:p14="http://schemas.microsoft.com/office/powerpoint/2010/main" val="333821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BF0AC-EA3A-472A-A12A-546940F8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프로그래밍하기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FFA311-64E3-4D7D-8464-6DC45FDF2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화면구성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BA8FA9-EBFE-4B2F-ABF4-68E08F4B3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31"/>
          <a:stretch/>
        </p:blipFill>
        <p:spPr>
          <a:xfrm>
            <a:off x="3377762" y="2547436"/>
            <a:ext cx="5436475" cy="405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5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D1D64-C4F9-4469-8C4F-CAC6CB8C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동기유발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10E09-0984-42B7-8F2C-89B7152C5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인간 </a:t>
            </a:r>
            <a:r>
              <a:rPr lang="en-US" altLang="ko-KR" smtClean="0"/>
              <a:t>VS </a:t>
            </a:r>
            <a:r>
              <a:rPr lang="ko-KR" altLang="en-US" smtClean="0"/>
              <a:t>로봇 가위</a:t>
            </a:r>
            <a:r>
              <a:rPr lang="en-US" altLang="ko-KR" smtClean="0"/>
              <a:t>, </a:t>
            </a:r>
            <a:r>
              <a:rPr lang="ko-KR" altLang="en-US" smtClean="0"/>
              <a:t>바위</a:t>
            </a:r>
            <a:r>
              <a:rPr lang="en-US" altLang="ko-KR" smtClean="0"/>
              <a:t>, </a:t>
            </a:r>
            <a:r>
              <a:rPr lang="ko-KR" altLang="en-US" smtClean="0"/>
              <a:t>보 대결</a:t>
            </a:r>
            <a:endParaRPr lang="en-US" altLang="ko-KR"/>
          </a:p>
          <a:p>
            <a:pPr marL="0" indent="0" algn="ctr">
              <a:buNone/>
            </a:pPr>
            <a:r>
              <a:rPr lang="en-US" altLang="ko-KR" smtClean="0">
                <a:hlinkClick r:id="rId2"/>
              </a:rPr>
              <a:t>https</a:t>
            </a:r>
            <a:r>
              <a:rPr lang="en-US" altLang="ko-KR">
                <a:hlinkClick r:id="rId2"/>
              </a:rPr>
              <a:t>://</a:t>
            </a:r>
            <a:r>
              <a:rPr lang="en-US" altLang="ko-KR" smtClean="0">
                <a:hlinkClick r:id="rId2"/>
              </a:rPr>
              <a:t>youtu.be/7bDeZ2lB2uk</a:t>
            </a:r>
            <a:endParaRPr lang="en-US" altLang="ko-KR" smtClean="0"/>
          </a:p>
          <a:p>
            <a:endParaRPr lang="en-US" altLang="ko-KR"/>
          </a:p>
          <a:p>
            <a:r>
              <a:rPr lang="ko-KR" altLang="en-US" smtClean="0"/>
              <a:t>승률 </a:t>
            </a:r>
            <a:r>
              <a:rPr lang="en-US" altLang="ko-KR" smtClean="0"/>
              <a:t>100% </a:t>
            </a:r>
            <a:r>
              <a:rPr lang="ko-KR" altLang="en-US" smtClean="0"/>
              <a:t>가위</a:t>
            </a:r>
            <a:r>
              <a:rPr lang="en-US" altLang="ko-KR" smtClean="0"/>
              <a:t>, </a:t>
            </a:r>
            <a:r>
              <a:rPr lang="ko-KR" altLang="en-US" smtClean="0"/>
              <a:t>바위</a:t>
            </a:r>
            <a:r>
              <a:rPr lang="en-US" altLang="ko-KR" smtClean="0"/>
              <a:t>, </a:t>
            </a:r>
            <a:r>
              <a:rPr lang="ko-KR" altLang="en-US" smtClean="0"/>
              <a:t>보 로봇</a:t>
            </a:r>
            <a:endParaRPr lang="en-US" altLang="ko-KR" smtClean="0"/>
          </a:p>
          <a:p>
            <a:pPr marL="0" indent="0" algn="ctr">
              <a:buNone/>
            </a:pPr>
            <a:r>
              <a:rPr lang="en-US" altLang="ko-KR">
                <a:hlinkClick r:id="rId3"/>
              </a:rPr>
              <a:t>https://youtu.be/aM-anUHTIxM</a:t>
            </a:r>
            <a:endParaRPr lang="en-US" altLang="ko-KR"/>
          </a:p>
          <a:p>
            <a:pPr marL="0" indent="0">
              <a:buNone/>
            </a:pP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06103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BF0AC-EA3A-472A-A12A-546940F8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프로그래밍하기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FFA311-64E3-4D7D-8464-6DC45FDF2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장치</a:t>
            </a:r>
            <a:r>
              <a:rPr lang="en-US" altLang="ko-KR" dirty="0"/>
              <a:t>-</a:t>
            </a:r>
            <a:r>
              <a:rPr lang="ko-KR" altLang="en-US" dirty="0"/>
              <a:t>플레이어 승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46F6B0-0F2F-4452-A36B-81B23332E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55" y="2377213"/>
            <a:ext cx="6432089" cy="39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94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BF0AC-EA3A-472A-A12A-546940F8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프로그래밍하기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FFA311-64E3-4D7D-8464-6DC45FDF2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장치</a:t>
            </a:r>
            <a:r>
              <a:rPr lang="en-US" altLang="ko-KR" dirty="0"/>
              <a:t>-</a:t>
            </a:r>
            <a:r>
              <a:rPr lang="ko-KR" altLang="en-US" dirty="0"/>
              <a:t>무승부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B8D702-FC33-4B19-A827-B92B9B864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759" y="2373796"/>
            <a:ext cx="5582481" cy="39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64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BF0AC-EA3A-472A-A12A-546940F8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프로그래밍하기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FFA311-64E3-4D7D-8464-6DC45FDF2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장치</a:t>
            </a:r>
            <a:r>
              <a:rPr lang="en-US" altLang="ko-KR" dirty="0"/>
              <a:t>-</a:t>
            </a:r>
            <a:r>
              <a:rPr lang="ko-KR" altLang="en-US" dirty="0"/>
              <a:t>팬더 승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287A04-DE5F-4538-87C7-28841E68D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256" y="2456498"/>
            <a:ext cx="6255488" cy="382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6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BF0AC-EA3A-472A-A12A-546940F8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프로그래밍하기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FFA311-64E3-4D7D-8464-6DC45FDF2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스프라이트</a:t>
            </a:r>
            <a:r>
              <a:rPr lang="en-US" altLang="ko-KR" dirty="0"/>
              <a:t>-</a:t>
            </a:r>
            <a:r>
              <a:rPr lang="ko-KR" altLang="en-US" dirty="0"/>
              <a:t>플레이어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600A8B-692E-415D-AE8F-785CE8CD0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594" y="2402958"/>
            <a:ext cx="4182812" cy="426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5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BF0AC-EA3A-472A-A12A-546940F8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프로그래밍하기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FFA311-64E3-4D7D-8464-6DC45FDF2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스프라이트</a:t>
            </a:r>
            <a:r>
              <a:rPr lang="en-US" altLang="ko-KR" dirty="0"/>
              <a:t>-</a:t>
            </a:r>
            <a:r>
              <a:rPr lang="ko-KR" altLang="en-US" dirty="0"/>
              <a:t>플레이어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61354-C6D2-4DCE-BEF5-7561A67B6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29"/>
          <a:stretch/>
        </p:blipFill>
        <p:spPr>
          <a:xfrm>
            <a:off x="586519" y="2574289"/>
            <a:ext cx="5835546" cy="34506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30F5C5-B785-4E71-90AE-4E1D79010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70"/>
          <a:stretch/>
        </p:blipFill>
        <p:spPr>
          <a:xfrm>
            <a:off x="5990999" y="2574288"/>
            <a:ext cx="5614481" cy="422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5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BF0AC-EA3A-472A-A12A-546940F8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프로그래밍하기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FFA311-64E3-4D7D-8464-6DC45FDF2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스프라이트</a:t>
            </a:r>
            <a:r>
              <a:rPr lang="en-US" altLang="ko-KR" dirty="0"/>
              <a:t>-</a:t>
            </a:r>
            <a:r>
              <a:rPr lang="ko-KR" altLang="en-US" dirty="0"/>
              <a:t>판다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CD64A2-00FE-4713-B044-D44B77BF1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17" y="2619957"/>
            <a:ext cx="4866723" cy="42380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49A921-4FAD-42FA-B60F-3F382B247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096" y="2619957"/>
            <a:ext cx="29813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0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BF0AC-EA3A-472A-A12A-546940F8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</a:t>
            </a:r>
            <a:r>
              <a:rPr lang="en-US" altLang="ko-KR" smtClean="0"/>
              <a:t>. AI </a:t>
            </a:r>
            <a:r>
              <a:rPr lang="ko-KR" altLang="en-US" smtClean="0"/>
              <a:t>가위</a:t>
            </a:r>
            <a:r>
              <a:rPr lang="en-US" altLang="ko-KR" smtClean="0"/>
              <a:t>,</a:t>
            </a:r>
            <a:r>
              <a:rPr lang="ko-KR" altLang="en-US" smtClean="0"/>
              <a:t>바위</a:t>
            </a:r>
            <a:r>
              <a:rPr lang="en-US" altLang="ko-KR" smtClean="0"/>
              <a:t>,</a:t>
            </a:r>
            <a:r>
              <a:rPr lang="ko-KR" altLang="en-US" smtClean="0"/>
              <a:t>보 게임 영상</a:t>
            </a:r>
            <a:endParaRPr lang="ko-KR" altLang="en-US" dirty="0"/>
          </a:p>
        </p:txBody>
      </p:sp>
      <p:pic>
        <p:nvPicPr>
          <p:cNvPr id="4" name="KakaoTalk_20210414_12402182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4525" y="2016125"/>
            <a:ext cx="6137275" cy="3449638"/>
          </a:xfrm>
        </p:spPr>
      </p:pic>
    </p:spTree>
    <p:extLst>
      <p:ext uri="{BB962C8B-B14F-4D97-AF65-F5344CB8AC3E}">
        <p14:creationId xmlns:p14="http://schemas.microsoft.com/office/powerpoint/2010/main" val="428232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335E07-FEE3-4F9B-A750-669019D567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프로그램 개발환경 이해하기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435055-6BC7-4848-8161-BC818A5AA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977771"/>
            <a:ext cx="8637072" cy="977621"/>
          </a:xfrm>
        </p:spPr>
        <p:txBody>
          <a:bodyPr>
            <a:normAutofit/>
          </a:bodyPr>
          <a:lstStyle/>
          <a:p>
            <a:pPr algn="r"/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3034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9C0CC-1B60-4B75-BB10-7EC393C1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프로그램 개발환경 이해하기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C16F22-8993-4851-BE5F-0B94B8DDF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블록언어 중 스크래치 </a:t>
            </a:r>
            <a:r>
              <a:rPr lang="en-US" altLang="ko-KR" dirty="0"/>
              <a:t>3.0</a:t>
            </a:r>
            <a:r>
              <a:rPr lang="ko-KR" altLang="en-US" dirty="0"/>
              <a:t>기반인 </a:t>
            </a:r>
            <a:r>
              <a:rPr lang="en-US" altLang="ko-KR" dirty="0" err="1"/>
              <a:t>mblock</a:t>
            </a:r>
            <a:r>
              <a:rPr lang="ko-KR" altLang="en-US" dirty="0"/>
              <a:t>을 사용</a:t>
            </a:r>
          </a:p>
          <a:p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24962F68-ABF8-4B4A-B206-00DE65BA1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2640013"/>
            <a:ext cx="3714750" cy="341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400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9C0CC-1B60-4B75-BB10-7EC393C1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프로그램 개발환경 이해하기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C16F22-8993-4851-BE5F-0B94B8DDF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mBlock</a:t>
            </a:r>
            <a:r>
              <a:rPr lang="en-US" altLang="ko-KR" dirty="0"/>
              <a:t> </a:t>
            </a:r>
            <a:r>
              <a:rPr lang="ko-KR" altLang="en-US" dirty="0"/>
              <a:t>검색 후 </a:t>
            </a:r>
            <a:r>
              <a:rPr lang="en-US" altLang="ko-KR" dirty="0" err="1"/>
              <a:t>mBlock</a:t>
            </a:r>
            <a:r>
              <a:rPr lang="en-US" altLang="ko-KR" dirty="0"/>
              <a:t> </a:t>
            </a:r>
            <a:r>
              <a:rPr lang="ko-KR" altLang="en-US" dirty="0"/>
              <a:t>홈페이지 클릭 </a:t>
            </a:r>
          </a:p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BE0203-5418-41F0-A640-587B59A006DB}"/>
              </a:ext>
            </a:extLst>
          </p:cNvPr>
          <p:cNvGrpSpPr>
            <a:grpSpLocks/>
          </p:cNvGrpSpPr>
          <p:nvPr/>
        </p:nvGrpSpPr>
        <p:grpSpPr bwMode="auto">
          <a:xfrm>
            <a:off x="2881313" y="2860675"/>
            <a:ext cx="6429375" cy="3632200"/>
            <a:chOff x="2359921" y="2260031"/>
            <a:chExt cx="7340977" cy="441347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C0B6B0F-8F86-4613-ACE9-116CCFC34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9921" y="2260031"/>
              <a:ext cx="7340977" cy="4413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37ECABF-9F70-42C9-B883-EE002EA78124}"/>
                </a:ext>
              </a:extLst>
            </p:cNvPr>
            <p:cNvSpPr/>
            <p:nvPr/>
          </p:nvSpPr>
          <p:spPr>
            <a:xfrm>
              <a:off x="2430611" y="3702898"/>
              <a:ext cx="7199595" cy="120946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61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9C0CC-1B60-4B75-BB10-7EC393C1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프로그램 개발환경 이해하기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C16F22-8993-4851-BE5F-0B94B8DDF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mBlock</a:t>
            </a:r>
            <a:r>
              <a:rPr lang="en-US" altLang="ko-KR" dirty="0"/>
              <a:t> </a:t>
            </a:r>
            <a:r>
              <a:rPr lang="ko-KR" altLang="en-US" dirty="0"/>
              <a:t>검색 후 </a:t>
            </a:r>
            <a:r>
              <a:rPr lang="en-US" altLang="ko-KR" dirty="0" err="1"/>
              <a:t>mBlock</a:t>
            </a:r>
            <a:r>
              <a:rPr lang="en-US" altLang="ko-KR" dirty="0"/>
              <a:t> </a:t>
            </a:r>
            <a:r>
              <a:rPr lang="ko-KR" altLang="en-US" dirty="0"/>
              <a:t>홈페이지 클릭 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D1291E-9F9D-4CF8-B9E1-506791C28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2619375"/>
            <a:ext cx="6591300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22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9C0CC-1B60-4B75-BB10-7EC393C1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프로그램 개발환경 이해하기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C16F22-8993-4851-BE5F-0B94B8DDF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2">
            <a:extLst>
              <a:ext uri="{FF2B5EF4-FFF2-40B4-BE49-F238E27FC236}">
                <a16:creationId xmlns:a16="http://schemas.microsoft.com/office/drawing/2014/main" id="{80296F54-54EB-49FA-95F1-3D929B5B0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75" y="2052638"/>
            <a:ext cx="8426450" cy="460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199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9C0CC-1B60-4B75-BB10-7EC393C1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프로그램 개발환경 이해하기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C16F22-8993-4851-BE5F-0B94B8DDF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고릴라실드</a:t>
            </a:r>
            <a:r>
              <a:rPr lang="ko-KR" altLang="en-US" dirty="0"/>
              <a:t> 보드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2DFC49-2CBF-4677-A843-EF0AA192EF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5" t="8583" r="23869" b="6138"/>
          <a:stretch/>
        </p:blipFill>
        <p:spPr>
          <a:xfrm>
            <a:off x="3660102" y="2503584"/>
            <a:ext cx="4871796" cy="37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0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237</TotalTime>
  <Words>505</Words>
  <Application>Microsoft Office PowerPoint</Application>
  <PresentationFormat>와이드스크린</PresentationFormat>
  <Paragraphs>163</Paragraphs>
  <Slides>36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HY헤드라인M</vt:lpstr>
      <vt:lpstr>맑은 고딕</vt:lpstr>
      <vt:lpstr>Arial</vt:lpstr>
      <vt:lpstr>Arial Black</vt:lpstr>
      <vt:lpstr>Gill Sans MT</vt:lpstr>
      <vt:lpstr>갤러리</vt:lpstr>
      <vt:lpstr>인공지능(AI) 가위,바위,보 게임</vt:lpstr>
      <vt:lpstr>학습목표</vt:lpstr>
      <vt:lpstr>동기유발</vt:lpstr>
      <vt:lpstr>1. 프로그램 개발환경 이해하기</vt:lpstr>
      <vt:lpstr>1. 프로그램 개발환경 이해하기</vt:lpstr>
      <vt:lpstr>1. 프로그램 개발환경 이해하기</vt:lpstr>
      <vt:lpstr>1. 프로그램 개발환경 이해하기</vt:lpstr>
      <vt:lpstr>1. 프로그램 개발환경 이해하기</vt:lpstr>
      <vt:lpstr>1. 프로그램 개발환경 이해하기</vt:lpstr>
      <vt:lpstr>2. 가위, 바위, 보 알고리즘 이해하기</vt:lpstr>
      <vt:lpstr>2. 가위,바위,보 알고리즘 이해하기</vt:lpstr>
      <vt:lpstr>2. 가위,바위,보 알고리즘 이해하기</vt:lpstr>
      <vt:lpstr>2. 가위,바위,보 알고리즘 이해하기</vt:lpstr>
      <vt:lpstr>3. LCD이해하기</vt:lpstr>
      <vt:lpstr>3. LCD 이해하기</vt:lpstr>
      <vt:lpstr>3. LCD 이해하기</vt:lpstr>
      <vt:lpstr>3. LCD 이해하기</vt:lpstr>
      <vt:lpstr>3. LCD 이해하기</vt:lpstr>
      <vt:lpstr>3. LCD 이해하기</vt:lpstr>
      <vt:lpstr>3. LCD 이해하기</vt:lpstr>
      <vt:lpstr>3. LCD 이해하기</vt:lpstr>
      <vt:lpstr>3. LCD 이해하기</vt:lpstr>
      <vt:lpstr>3. LCD 이해하기</vt:lpstr>
      <vt:lpstr>3. LCD 이해하기</vt:lpstr>
      <vt:lpstr>3. LCD 이해하기</vt:lpstr>
      <vt:lpstr>3. LCD 이해하기</vt:lpstr>
      <vt:lpstr>4. 프로그래밍</vt:lpstr>
      <vt:lpstr>4. 프로그래밍하기</vt:lpstr>
      <vt:lpstr>4. 프로그래밍하기</vt:lpstr>
      <vt:lpstr>4. 프로그래밍하기</vt:lpstr>
      <vt:lpstr>4. 프로그래밍하기</vt:lpstr>
      <vt:lpstr>4. 프로그래밍하기</vt:lpstr>
      <vt:lpstr>4. 프로그래밍하기</vt:lpstr>
      <vt:lpstr>4. 프로그래밍하기</vt:lpstr>
      <vt:lpstr>4. 프로그래밍하기</vt:lpstr>
      <vt:lpstr>5. AI 가위,바위,보 게임 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인공지능(AI) 가위,바위,보 게임</dc:title>
  <dc:creator>청양중</dc:creator>
  <cp:lastModifiedBy>User</cp:lastModifiedBy>
  <cp:revision>21</cp:revision>
  <dcterms:created xsi:type="dcterms:W3CDTF">2021-04-14T03:29:36Z</dcterms:created>
  <dcterms:modified xsi:type="dcterms:W3CDTF">2021-04-26T03:22:28Z</dcterms:modified>
</cp:coreProperties>
</file>